
<file path=[Content_Types].xml><?xml version="1.0" encoding="utf-8"?>
<Types xmlns="http://schemas.openxmlformats.org/package/2006/content-types">
  <Default Extension="xml" ContentType="application/xml"/>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90" r:id="rId3"/>
    <p:sldId id="265" r:id="rId4"/>
    <p:sldId id="291" r:id="rId5"/>
    <p:sldId id="284" r:id="rId6"/>
    <p:sldId id="289" r:id="rId7"/>
    <p:sldId id="266" r:id="rId8"/>
    <p:sldId id="281" r:id="rId9"/>
    <p:sldId id="294" r:id="rId10"/>
    <p:sldId id="285" r:id="rId11"/>
    <p:sldId id="273" r:id="rId12"/>
    <p:sldId id="274" r:id="rId13"/>
    <p:sldId id="275" r:id="rId14"/>
    <p:sldId id="276" r:id="rId15"/>
    <p:sldId id="292" r:id="rId16"/>
    <p:sldId id="277" r:id="rId17"/>
    <p:sldId id="278" r:id="rId18"/>
    <p:sldId id="263" r:id="rId19"/>
    <p:sldId id="286" r:id="rId20"/>
    <p:sldId id="287" r:id="rId21"/>
    <p:sldId id="288" r:id="rId22"/>
    <p:sldId id="279" r:id="rId23"/>
    <p:sldId id="260" r:id="rId24"/>
    <p:sldId id="261" r:id="rId25"/>
    <p:sldId id="259" r:id="rId26"/>
    <p:sldId id="264" r:id="rId27"/>
    <p:sldId id="257" r:id="rId28"/>
    <p:sldId id="282" r:id="rId29"/>
    <p:sldId id="268" r:id="rId30"/>
    <p:sldId id="269" r:id="rId31"/>
    <p:sldId id="270" r:id="rId32"/>
    <p:sldId id="271" r:id="rId33"/>
    <p:sldId id="272" r:id="rId34"/>
    <p:sldId id="293" r:id="rId35"/>
    <p:sldId id="283" r:id="rId36"/>
    <p:sldId id="258" r:id="rId37"/>
    <p:sldId id="280" r:id="rId38"/>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84"/>
    <p:restoredTop sz="94623"/>
  </p:normalViewPr>
  <p:slideViewPr>
    <p:cSldViewPr snapToGrid="0" snapToObjects="1">
      <p:cViewPr>
        <p:scale>
          <a:sx n="160" d="100"/>
          <a:sy n="160" d="100"/>
        </p:scale>
        <p:origin x="-872" y="-2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1AB1C40-3C7A-E341-87C2-9F1C9941B1D9}" type="datetimeFigureOut">
              <a:rPr lang="en-US" smtClean="0"/>
              <a:t>9/3/17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F61F13-4AEE-294C-B33C-27B97769048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1AB1C40-3C7A-E341-87C2-9F1C9941B1D9}" type="datetimeFigureOut">
              <a:rPr lang="en-US" smtClean="0"/>
              <a:t>9/3/17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F61F13-4AEE-294C-B33C-27B97769048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1AB1C40-3C7A-E341-87C2-9F1C9941B1D9}" type="datetimeFigureOut">
              <a:rPr lang="en-US" smtClean="0"/>
              <a:t>9/3/17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F61F13-4AEE-294C-B33C-27B97769048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1AB1C40-3C7A-E341-87C2-9F1C9941B1D9}" type="datetimeFigureOut">
              <a:rPr lang="en-US" smtClean="0"/>
              <a:t>9/3/17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F61F13-4AEE-294C-B33C-27B97769048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AB1C40-3C7A-E341-87C2-9F1C9941B1D9}" type="datetimeFigureOut">
              <a:rPr lang="en-US" smtClean="0"/>
              <a:t>9/3/17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F61F13-4AEE-294C-B33C-27B97769048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1AB1C40-3C7A-E341-87C2-9F1C9941B1D9}" type="datetimeFigureOut">
              <a:rPr lang="en-US" smtClean="0"/>
              <a:t>9/3/17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F61F13-4AEE-294C-B33C-27B97769048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1AB1C40-3C7A-E341-87C2-9F1C9941B1D9}" type="datetimeFigureOut">
              <a:rPr lang="en-US" smtClean="0"/>
              <a:t>9/3/17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F61F13-4AEE-294C-B33C-27B97769048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1AB1C40-3C7A-E341-87C2-9F1C9941B1D9}" type="datetimeFigureOut">
              <a:rPr lang="en-US" smtClean="0"/>
              <a:t>9/3/17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F61F13-4AEE-294C-B33C-27B97769048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AB1C40-3C7A-E341-87C2-9F1C9941B1D9}" type="datetimeFigureOut">
              <a:rPr lang="en-US" smtClean="0"/>
              <a:t>9/3/17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F61F13-4AEE-294C-B33C-27B97769048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AB1C40-3C7A-E341-87C2-9F1C9941B1D9}" type="datetimeFigureOut">
              <a:rPr lang="en-US" smtClean="0"/>
              <a:t>9/3/17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F61F13-4AEE-294C-B33C-27B97769048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AB1C40-3C7A-E341-87C2-9F1C9941B1D9}" type="datetimeFigureOut">
              <a:rPr lang="en-US" smtClean="0"/>
              <a:t>9/3/17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F61F13-4AEE-294C-B33C-27B97769048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AB1C40-3C7A-E341-87C2-9F1C9941B1D9}" type="datetimeFigureOut">
              <a:rPr lang="en-US" smtClean="0"/>
              <a:t>9/3/17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F61F13-4AEE-294C-B33C-27B977690489}" type="slidenum">
              <a:rPr lang="en-US" smtClean="0"/>
              <a:t>‹#›</a:t>
            </a:fld>
            <a:endParaRPr lang="en-US"/>
          </a:p>
        </p:txBody>
      </p:sp>
    </p:spTree>
    <p:extLst>
      <p:ext uri="{BB962C8B-B14F-4D97-AF65-F5344CB8AC3E}">
        <p14:creationId xmlns:p14="http://schemas.microsoft.com/office/powerpoint/2010/main" val="675614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Serum_(blood)" TargetMode="External"/><Relationship Id="rId4" Type="http://schemas.openxmlformats.org/officeDocument/2006/relationships/hyperlink" Target="https://en.wikipedia.org/wiki/Sodium" TargetMode="External"/><Relationship Id="rId5" Type="http://schemas.openxmlformats.org/officeDocument/2006/relationships/hyperlink" Target="https://en.wikipedia.org/wiki/Calcium" TargetMode="External"/><Relationship Id="rId6" Type="http://schemas.openxmlformats.org/officeDocument/2006/relationships/hyperlink" Target="https://en.wikipedia.org/wiki/Blood_serum" TargetMode="External"/><Relationship Id="rId1" Type="http://schemas.openxmlformats.org/officeDocument/2006/relationships/slideLayout" Target="../slideLayouts/slideLayout4.xml"/><Relationship Id="rId2" Type="http://schemas.openxmlformats.org/officeDocument/2006/relationships/hyperlink" Target="https://en.wikipedia.org/wiki/Sodium_io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12.xml"/><Relationship Id="rId4" Type="http://schemas.openxmlformats.org/officeDocument/2006/relationships/slide" Target="slide17.xml"/><Relationship Id="rId1" Type="http://schemas.openxmlformats.org/officeDocument/2006/relationships/slideLayout" Target="../slideLayouts/slideLayout2.xml"/><Relationship Id="rId2" Type="http://schemas.openxmlformats.org/officeDocument/2006/relationships/slide" Target="slide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Discussion Book </a:t>
            </a:r>
            <a:endParaRPr lang="en-US" dirty="0"/>
          </a:p>
        </p:txBody>
      </p:sp>
      <p:sp>
        <p:nvSpPr>
          <p:cNvPr id="3" name="Subtitle 2"/>
          <p:cNvSpPr>
            <a:spLocks noGrp="1"/>
          </p:cNvSpPr>
          <p:nvPr>
            <p:ph type="subTitle" idx="1"/>
          </p:nvPr>
        </p:nvSpPr>
        <p:spPr/>
        <p:txBody>
          <a:bodyPr/>
          <a:lstStyle/>
          <a:p>
            <a:r>
              <a:rPr lang="en-US" dirty="0" smtClean="0"/>
              <a:t>Data Blocks</a:t>
            </a:r>
          </a:p>
          <a:p>
            <a:r>
              <a:rPr lang="en-US" dirty="0" smtClean="0"/>
              <a:t>Engine Blocks</a:t>
            </a:r>
          </a:p>
          <a:p>
            <a:r>
              <a:rPr lang="en-US" dirty="0" smtClean="0"/>
              <a:t>User Interface Blocks</a:t>
            </a:r>
            <a:endParaRPr lang="en-US"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Open Standards  </a:t>
            </a:r>
            <a:r>
              <a:rPr lang="en-US" dirty="0" smtClean="0"/>
              <a:t>- </a:t>
            </a:r>
            <a:r>
              <a:rPr lang="en-US" sz="3100" i="1" dirty="0"/>
              <a:t>Reference Compute </a:t>
            </a:r>
            <a:r>
              <a:rPr lang="en-US" sz="3100" i="1" dirty="0" smtClean="0"/>
              <a:t>Modules</a:t>
            </a:r>
            <a:r>
              <a:rPr lang="en-US" dirty="0"/>
              <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2185782" y="1825625"/>
            <a:ext cx="4772435" cy="4351338"/>
          </a:xfrm>
          <a:prstGeom prst="rect">
            <a:avLst/>
          </a:prstGeom>
        </p:spPr>
      </p:pic>
    </p:spTree>
    <p:extLst>
      <p:ext uri="{BB962C8B-B14F-4D97-AF65-F5344CB8AC3E}">
        <p14:creationId xmlns:p14="http://schemas.microsoft.com/office/powerpoint/2010/main" val="1146035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Principal Data Objects</a:t>
            </a:r>
            <a:endParaRPr lang="en-US" dirty="0"/>
          </a:p>
        </p:txBody>
      </p:sp>
      <p:sp>
        <p:nvSpPr>
          <p:cNvPr id="3" name="Content Placeholder 2"/>
          <p:cNvSpPr>
            <a:spLocks noGrp="1"/>
          </p:cNvSpPr>
          <p:nvPr>
            <p:ph idx="1"/>
          </p:nvPr>
        </p:nvSpPr>
        <p:spPr/>
        <p:txBody>
          <a:bodyPr/>
          <a:lstStyle/>
          <a:p>
            <a:r>
              <a:rPr lang="en-US" dirty="0" smtClean="0"/>
              <a:t>Learner</a:t>
            </a:r>
          </a:p>
          <a:p>
            <a:r>
              <a:rPr lang="en-US" dirty="0" smtClean="0"/>
              <a:t>AMM Patient</a:t>
            </a:r>
          </a:p>
          <a:p>
            <a:r>
              <a:rPr lang="en-US" dirty="0" smtClean="0"/>
              <a:t>Scenario</a:t>
            </a:r>
          </a:p>
          <a:p>
            <a:r>
              <a:rPr lang="en-US" dirty="0" smtClean="0"/>
              <a:t>Long Term Management</a:t>
            </a:r>
            <a:endParaRPr lang="en-US" dirty="0"/>
          </a:p>
          <a:p>
            <a:r>
              <a:rPr lang="en-US" dirty="0" smtClean="0"/>
              <a:t>System</a:t>
            </a:r>
            <a:endParaRPr lang="en-US" dirty="0"/>
          </a:p>
        </p:txBody>
      </p:sp>
    </p:spTree>
    <p:extLst>
      <p:ext uri="{BB962C8B-B14F-4D97-AF65-F5344CB8AC3E}">
        <p14:creationId xmlns:p14="http://schemas.microsoft.com/office/powerpoint/2010/main" val="11470278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Object - Learner</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Learner ID</a:t>
            </a:r>
          </a:p>
          <a:p>
            <a:r>
              <a:rPr lang="en-US" dirty="0" smtClean="0"/>
              <a:t>Demographics</a:t>
            </a:r>
          </a:p>
          <a:p>
            <a:r>
              <a:rPr lang="en-US" dirty="0" smtClean="0"/>
              <a:t>Learning Pathway</a:t>
            </a:r>
          </a:p>
          <a:p>
            <a:pPr lvl="1"/>
            <a:r>
              <a:rPr lang="en-US" dirty="0" smtClean="0"/>
              <a:t>Content and exercises</a:t>
            </a:r>
          </a:p>
          <a:p>
            <a:r>
              <a:rPr lang="en-US" dirty="0" smtClean="0"/>
              <a:t>Learner State</a:t>
            </a:r>
          </a:p>
          <a:p>
            <a:pPr lvl="1"/>
            <a:r>
              <a:rPr lang="en-US" dirty="0" smtClean="0"/>
              <a:t>Educational Encounter ID</a:t>
            </a:r>
            <a:endParaRPr lang="en-US" dirty="0"/>
          </a:p>
          <a:p>
            <a:pPr lvl="1"/>
            <a:r>
              <a:rPr lang="en-US" dirty="0"/>
              <a:t>Educational Encounter ID</a:t>
            </a:r>
          </a:p>
          <a:p>
            <a:pPr lvl="1"/>
            <a:r>
              <a:rPr lang="en-US" dirty="0"/>
              <a:t>Educational Encounter ID</a:t>
            </a:r>
          </a:p>
          <a:p>
            <a:pPr lvl="1"/>
            <a:r>
              <a:rPr lang="en-US" dirty="0"/>
              <a:t>Educational Encounter </a:t>
            </a:r>
            <a:r>
              <a:rPr lang="en-US" dirty="0" smtClean="0"/>
              <a:t>ID</a:t>
            </a:r>
          </a:p>
          <a:p>
            <a:pPr lvl="1"/>
            <a:r>
              <a:rPr lang="en-US" dirty="0"/>
              <a:t> </a:t>
            </a:r>
            <a:r>
              <a:rPr lang="en-US" dirty="0" smtClean="0"/>
              <a:t> </a:t>
            </a:r>
          </a:p>
          <a:p>
            <a:pPr lvl="1"/>
            <a:r>
              <a:rPr lang="en-US" dirty="0"/>
              <a:t> </a:t>
            </a:r>
            <a:r>
              <a:rPr lang="en-US" dirty="0" smtClean="0"/>
              <a:t> </a:t>
            </a:r>
          </a:p>
          <a:p>
            <a:pPr lvl="1"/>
            <a:r>
              <a:rPr lang="en-US" dirty="0"/>
              <a:t> </a:t>
            </a:r>
            <a:r>
              <a:rPr lang="en-US" dirty="0" smtClean="0"/>
              <a:t> </a:t>
            </a:r>
            <a:endParaRPr lang="en-US" dirty="0"/>
          </a:p>
        </p:txBody>
      </p:sp>
    </p:spTree>
    <p:extLst>
      <p:ext uri="{BB962C8B-B14F-4D97-AF65-F5344CB8AC3E}">
        <p14:creationId xmlns:p14="http://schemas.microsoft.com/office/powerpoint/2010/main" val="10352236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Object </a:t>
            </a:r>
            <a:r>
              <a:rPr lang="mr-IN" dirty="0" smtClean="0"/>
              <a:t>–</a:t>
            </a:r>
            <a:r>
              <a:rPr lang="en-US" dirty="0" smtClean="0"/>
              <a:t> AMM Patient</a:t>
            </a:r>
            <a:endParaRPr lang="en-US" dirty="0"/>
          </a:p>
        </p:txBody>
      </p:sp>
      <p:sp>
        <p:nvSpPr>
          <p:cNvPr id="3" name="Content Placeholder 2"/>
          <p:cNvSpPr>
            <a:spLocks noGrp="1"/>
          </p:cNvSpPr>
          <p:nvPr>
            <p:ph idx="1"/>
          </p:nvPr>
        </p:nvSpPr>
        <p:spPr/>
        <p:txBody>
          <a:bodyPr/>
          <a:lstStyle/>
          <a:p>
            <a:r>
              <a:rPr lang="en-US" dirty="0" smtClean="0"/>
              <a:t>AMM Patient ID</a:t>
            </a:r>
          </a:p>
          <a:p>
            <a:r>
              <a:rPr lang="en-US" dirty="0" smtClean="0"/>
              <a:t>Initial state</a:t>
            </a:r>
          </a:p>
          <a:p>
            <a:pPr lvl="1"/>
            <a:r>
              <a:rPr lang="en-US" dirty="0" smtClean="0"/>
              <a:t>Anatomy</a:t>
            </a:r>
          </a:p>
          <a:p>
            <a:pPr lvl="1"/>
            <a:r>
              <a:rPr lang="en-US" dirty="0" smtClean="0"/>
              <a:t>Physiology</a:t>
            </a:r>
          </a:p>
          <a:p>
            <a:endParaRPr lang="en-US" dirty="0" smtClean="0"/>
          </a:p>
          <a:p>
            <a:endParaRPr lang="en-US" dirty="0"/>
          </a:p>
        </p:txBody>
      </p:sp>
      <p:sp>
        <p:nvSpPr>
          <p:cNvPr id="4" name="TextBox 3"/>
          <p:cNvSpPr txBox="1"/>
          <p:nvPr/>
        </p:nvSpPr>
        <p:spPr>
          <a:xfrm>
            <a:off x="2206609" y="6311899"/>
            <a:ext cx="4730782" cy="369332"/>
          </a:xfrm>
          <a:prstGeom prst="rect">
            <a:avLst/>
          </a:prstGeom>
          <a:noFill/>
        </p:spPr>
        <p:txBody>
          <a:bodyPr wrap="none" rtlCol="0">
            <a:spAutoFit/>
          </a:bodyPr>
          <a:lstStyle/>
          <a:p>
            <a:r>
              <a:rPr lang="en-US" b="1" i="1" dirty="0" smtClean="0"/>
              <a:t>Can be physical, virtual, hybrid </a:t>
            </a:r>
            <a:r>
              <a:rPr lang="en-US" b="1" i="1" smtClean="0"/>
              <a:t>or standardized </a:t>
            </a:r>
            <a:endParaRPr lang="en-US" b="1" i="1"/>
          </a:p>
        </p:txBody>
      </p:sp>
    </p:spTree>
    <p:extLst>
      <p:ext uri="{BB962C8B-B14F-4D97-AF65-F5344CB8AC3E}">
        <p14:creationId xmlns:p14="http://schemas.microsoft.com/office/powerpoint/2010/main" val="11640624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Object - Scenario</a:t>
            </a:r>
            <a:endParaRPr lang="en-US" dirty="0"/>
          </a:p>
        </p:txBody>
      </p:sp>
      <p:sp>
        <p:nvSpPr>
          <p:cNvPr id="3" name="Content Placeholder 2"/>
          <p:cNvSpPr>
            <a:spLocks noGrp="1"/>
          </p:cNvSpPr>
          <p:nvPr>
            <p:ph idx="1"/>
          </p:nvPr>
        </p:nvSpPr>
        <p:spPr/>
        <p:txBody>
          <a:bodyPr/>
          <a:lstStyle/>
          <a:p>
            <a:r>
              <a:rPr lang="en-US" dirty="0"/>
              <a:t>Scenario ID</a:t>
            </a:r>
          </a:p>
          <a:p>
            <a:r>
              <a:rPr lang="en-US" dirty="0" smtClean="0"/>
              <a:t>Task, Condition, Standards</a:t>
            </a:r>
          </a:p>
          <a:p>
            <a:r>
              <a:rPr lang="en-US" dirty="0" smtClean="0"/>
              <a:t>Learner Groups</a:t>
            </a:r>
          </a:p>
          <a:p>
            <a:r>
              <a:rPr lang="en-US" dirty="0" smtClean="0"/>
              <a:t>Synthetic Patient ID</a:t>
            </a:r>
          </a:p>
          <a:p>
            <a:endParaRPr lang="en-US" dirty="0"/>
          </a:p>
        </p:txBody>
      </p:sp>
    </p:spTree>
    <p:extLst>
      <p:ext uri="{BB962C8B-B14F-4D97-AF65-F5344CB8AC3E}">
        <p14:creationId xmlns:p14="http://schemas.microsoft.com/office/powerpoint/2010/main" val="8220603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Object </a:t>
            </a:r>
            <a:r>
              <a:rPr lang="mr-IN" dirty="0" smtClean="0"/>
              <a:t>–</a:t>
            </a:r>
            <a:r>
              <a:rPr lang="en-US" dirty="0" smtClean="0"/>
              <a:t> </a:t>
            </a:r>
            <a:r>
              <a:rPr lang="en-US" sz="3600" dirty="0" smtClean="0"/>
              <a:t>Patient Management</a:t>
            </a:r>
            <a:endParaRPr lang="en-US" sz="3600" dirty="0"/>
          </a:p>
        </p:txBody>
      </p:sp>
      <p:sp>
        <p:nvSpPr>
          <p:cNvPr id="3" name="Content Placeholder 2"/>
          <p:cNvSpPr>
            <a:spLocks noGrp="1"/>
          </p:cNvSpPr>
          <p:nvPr>
            <p:ph idx="1"/>
          </p:nvPr>
        </p:nvSpPr>
        <p:spPr/>
        <p:txBody>
          <a:bodyPr>
            <a:normAutofit fontScale="92500" lnSpcReduction="20000"/>
          </a:bodyPr>
          <a:lstStyle/>
          <a:p>
            <a:r>
              <a:rPr lang="en-US" dirty="0" smtClean="0"/>
              <a:t>Patient Management ID</a:t>
            </a:r>
          </a:p>
          <a:p>
            <a:r>
              <a:rPr lang="en-US" dirty="0" smtClean="0"/>
              <a:t>Learner ID</a:t>
            </a:r>
          </a:p>
          <a:p>
            <a:r>
              <a:rPr lang="en-US" dirty="0" smtClean="0"/>
              <a:t>AMM Patient ID</a:t>
            </a:r>
          </a:p>
          <a:p>
            <a:r>
              <a:rPr lang="en-US" dirty="0" smtClean="0"/>
              <a:t>Educational Encounter ID</a:t>
            </a:r>
          </a:p>
          <a:p>
            <a:r>
              <a:rPr lang="en-US" dirty="0"/>
              <a:t>Educational Encounter ID</a:t>
            </a:r>
          </a:p>
          <a:p>
            <a:r>
              <a:rPr lang="en-US" dirty="0"/>
              <a:t>Educational Encounter ID</a:t>
            </a:r>
          </a:p>
          <a:p>
            <a:r>
              <a:rPr lang="en-US" dirty="0"/>
              <a:t>Educational Encounter </a:t>
            </a:r>
            <a:r>
              <a:rPr lang="en-US" dirty="0" smtClean="0"/>
              <a:t>ID</a:t>
            </a:r>
          </a:p>
          <a:p>
            <a:r>
              <a:rPr lang="en-US" dirty="0"/>
              <a:t> </a:t>
            </a:r>
            <a:endParaRPr lang="en-US" dirty="0" smtClean="0"/>
          </a:p>
          <a:p>
            <a:r>
              <a:rPr lang="en-US" dirty="0"/>
              <a:t> </a:t>
            </a:r>
            <a:endParaRPr lang="en-US" dirty="0" smtClean="0"/>
          </a:p>
          <a:p>
            <a:r>
              <a:rPr lang="en-US" dirty="0"/>
              <a:t> </a:t>
            </a:r>
          </a:p>
          <a:p>
            <a:endParaRPr lang="en-US" dirty="0"/>
          </a:p>
        </p:txBody>
      </p:sp>
    </p:spTree>
    <p:extLst>
      <p:ext uri="{BB962C8B-B14F-4D97-AF65-F5344CB8AC3E}">
        <p14:creationId xmlns:p14="http://schemas.microsoft.com/office/powerpoint/2010/main" val="2115950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Object </a:t>
            </a:r>
            <a:r>
              <a:rPr lang="mr-IN" dirty="0" smtClean="0"/>
              <a:t>–</a:t>
            </a:r>
            <a:r>
              <a:rPr lang="en-US" dirty="0" smtClean="0"/>
              <a:t> System Instance</a:t>
            </a:r>
            <a:endParaRPr lang="en-US" dirty="0"/>
          </a:p>
        </p:txBody>
      </p:sp>
      <p:sp>
        <p:nvSpPr>
          <p:cNvPr id="3" name="Content Placeholder 2"/>
          <p:cNvSpPr>
            <a:spLocks noGrp="1"/>
          </p:cNvSpPr>
          <p:nvPr>
            <p:ph idx="1"/>
          </p:nvPr>
        </p:nvSpPr>
        <p:spPr/>
        <p:txBody>
          <a:bodyPr/>
          <a:lstStyle/>
          <a:p>
            <a:r>
              <a:rPr lang="en-US" dirty="0" smtClean="0"/>
              <a:t>Educational encounter ID</a:t>
            </a:r>
          </a:p>
          <a:p>
            <a:r>
              <a:rPr lang="en-US" dirty="0" smtClean="0"/>
              <a:t>Core version #</a:t>
            </a:r>
          </a:p>
          <a:p>
            <a:r>
              <a:rPr lang="en-US" dirty="0" smtClean="0"/>
              <a:t>Module ID’s</a:t>
            </a:r>
          </a:p>
          <a:p>
            <a:r>
              <a:rPr lang="en-US" dirty="0" smtClean="0"/>
              <a:t>Initial state</a:t>
            </a:r>
          </a:p>
          <a:p>
            <a:r>
              <a:rPr lang="en-US" dirty="0" smtClean="0"/>
              <a:t>Resource requirements</a:t>
            </a:r>
          </a:p>
          <a:p>
            <a:r>
              <a:rPr lang="en-US" dirty="0" smtClean="0"/>
              <a:t>End state</a:t>
            </a:r>
            <a:endParaRPr lang="en-US" dirty="0"/>
          </a:p>
        </p:txBody>
      </p:sp>
    </p:spTree>
    <p:extLst>
      <p:ext uri="{BB962C8B-B14F-4D97-AF65-F5344CB8AC3E}">
        <p14:creationId xmlns:p14="http://schemas.microsoft.com/office/powerpoint/2010/main" val="1606555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Educational Encounter</a:t>
            </a:r>
            <a:endParaRPr lang="en-US" dirty="0"/>
          </a:p>
        </p:txBody>
      </p:sp>
      <p:sp>
        <p:nvSpPr>
          <p:cNvPr id="3" name="Content Placeholder 2"/>
          <p:cNvSpPr>
            <a:spLocks noGrp="1"/>
          </p:cNvSpPr>
          <p:nvPr>
            <p:ph idx="1"/>
          </p:nvPr>
        </p:nvSpPr>
        <p:spPr/>
        <p:txBody>
          <a:bodyPr>
            <a:normAutofit fontScale="55000" lnSpcReduction="20000"/>
          </a:bodyPr>
          <a:lstStyle/>
          <a:p>
            <a:endParaRPr lang="en-US" dirty="0" smtClean="0"/>
          </a:p>
          <a:p>
            <a:r>
              <a:rPr lang="en-US" dirty="0" smtClean="0"/>
              <a:t>Educational encounter ID</a:t>
            </a:r>
          </a:p>
          <a:p>
            <a:r>
              <a:rPr lang="en-US" dirty="0" smtClean="0"/>
              <a:t>Learner ID</a:t>
            </a:r>
          </a:p>
          <a:p>
            <a:r>
              <a:rPr lang="en-US" dirty="0" smtClean="0"/>
              <a:t>Learner ID</a:t>
            </a:r>
          </a:p>
          <a:p>
            <a:r>
              <a:rPr lang="en-US" dirty="0"/>
              <a:t> </a:t>
            </a:r>
            <a:endParaRPr lang="en-US" dirty="0" smtClean="0"/>
          </a:p>
          <a:p>
            <a:r>
              <a:rPr lang="en-US" dirty="0"/>
              <a:t> </a:t>
            </a:r>
          </a:p>
          <a:p>
            <a:r>
              <a:rPr lang="en-US" dirty="0" smtClean="0"/>
              <a:t> </a:t>
            </a:r>
          </a:p>
          <a:p>
            <a:r>
              <a:rPr lang="en-US" dirty="0" smtClean="0"/>
              <a:t>Time stamp initial</a:t>
            </a:r>
          </a:p>
          <a:p>
            <a:r>
              <a:rPr lang="en-US" dirty="0" smtClean="0"/>
              <a:t>Time stamp end</a:t>
            </a:r>
          </a:p>
          <a:p>
            <a:r>
              <a:rPr lang="en-US" dirty="0" smtClean="0"/>
              <a:t>Scenario ID</a:t>
            </a:r>
          </a:p>
          <a:p>
            <a:r>
              <a:rPr lang="en-US" dirty="0" smtClean="0"/>
              <a:t>Learner initial state</a:t>
            </a:r>
          </a:p>
          <a:p>
            <a:r>
              <a:rPr lang="en-US" dirty="0" smtClean="0"/>
              <a:t>Learner end state</a:t>
            </a:r>
          </a:p>
          <a:p>
            <a:r>
              <a:rPr lang="en-US" dirty="0" smtClean="0"/>
              <a:t>Patient initial </a:t>
            </a:r>
            <a:r>
              <a:rPr lang="en-US" dirty="0"/>
              <a:t>state</a:t>
            </a:r>
          </a:p>
          <a:p>
            <a:r>
              <a:rPr lang="en-US" dirty="0" smtClean="0"/>
              <a:t>Patient end state</a:t>
            </a:r>
          </a:p>
          <a:p>
            <a:r>
              <a:rPr lang="en-US" dirty="0" smtClean="0"/>
              <a:t>Recorded Data of Encounter</a:t>
            </a:r>
            <a:endParaRPr lang="en-US" dirty="0"/>
          </a:p>
          <a:p>
            <a:endParaRPr lang="en-US" dirty="0" smtClean="0"/>
          </a:p>
          <a:p>
            <a:endParaRPr lang="en-US" dirty="0"/>
          </a:p>
        </p:txBody>
      </p:sp>
    </p:spTree>
    <p:extLst>
      <p:ext uri="{BB962C8B-B14F-4D97-AF65-F5344CB8AC3E}">
        <p14:creationId xmlns:p14="http://schemas.microsoft.com/office/powerpoint/2010/main" val="822472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Data Sets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Physical Findings</a:t>
            </a:r>
          </a:p>
          <a:p>
            <a:r>
              <a:rPr lang="en-US" dirty="0" smtClean="0"/>
              <a:t>Anatomy</a:t>
            </a:r>
          </a:p>
          <a:p>
            <a:r>
              <a:rPr lang="en-US" dirty="0" smtClean="0"/>
              <a:t>Physiologic Variables (OPB)</a:t>
            </a:r>
          </a:p>
          <a:p>
            <a:r>
              <a:rPr lang="en-US" dirty="0" smtClean="0"/>
              <a:t>Diseases</a:t>
            </a:r>
          </a:p>
          <a:p>
            <a:r>
              <a:rPr lang="en-US" dirty="0" smtClean="0"/>
              <a:t>Procedures</a:t>
            </a:r>
          </a:p>
          <a:p>
            <a:r>
              <a:rPr lang="en-US" dirty="0" smtClean="0"/>
              <a:t>Systemic Responses</a:t>
            </a:r>
          </a:p>
          <a:p>
            <a:r>
              <a:rPr lang="en-US" dirty="0" smtClean="0"/>
              <a:t>Segments</a:t>
            </a:r>
          </a:p>
          <a:p>
            <a:r>
              <a:rPr lang="en-US" dirty="0" smtClean="0"/>
              <a:t>Sub-segments</a:t>
            </a:r>
          </a:p>
          <a:p>
            <a:r>
              <a:rPr lang="en-US" dirty="0" smtClean="0"/>
              <a:t>Emotional response</a:t>
            </a:r>
          </a:p>
          <a:p>
            <a:r>
              <a:rPr lang="en-US" dirty="0" smtClean="0"/>
              <a:t>Environment</a:t>
            </a:r>
            <a:endParaRPr lang="en-US" dirty="0"/>
          </a:p>
        </p:txBody>
      </p:sp>
    </p:spTree>
    <p:extLst>
      <p:ext uri="{BB962C8B-B14F-4D97-AF65-F5344CB8AC3E}">
        <p14:creationId xmlns:p14="http://schemas.microsoft.com/office/powerpoint/2010/main" val="8607181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Set </a:t>
            </a:r>
            <a:r>
              <a:rPr lang="mr-IN" dirty="0" smtClean="0"/>
              <a:t>–</a:t>
            </a:r>
            <a:r>
              <a:rPr lang="en-US" dirty="0" smtClean="0"/>
              <a:t> Physical Findings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3866420"/>
              </p:ext>
            </p:extLst>
          </p:nvPr>
        </p:nvGraphicFramePr>
        <p:xfrm>
          <a:off x="771277" y="2373020"/>
          <a:ext cx="7943353" cy="3059574"/>
        </p:xfrm>
        <a:graphic>
          <a:graphicData uri="http://schemas.openxmlformats.org/drawingml/2006/table">
            <a:tbl>
              <a:tblPr>
                <a:tableStyleId>{5C22544A-7EE6-4342-B048-85BDC9FD1C3A}</a:tableStyleId>
              </a:tblPr>
              <a:tblGrid>
                <a:gridCol w="1248354"/>
                <a:gridCol w="922352"/>
                <a:gridCol w="1677725"/>
                <a:gridCol w="304137"/>
                <a:gridCol w="820344"/>
                <a:gridCol w="846807"/>
                <a:gridCol w="688031"/>
                <a:gridCol w="694646"/>
                <a:gridCol w="740957"/>
              </a:tblGrid>
              <a:tr h="67610">
                <a:tc>
                  <a:txBody>
                    <a:bodyPr/>
                    <a:lstStyle/>
                    <a:p>
                      <a:pPr algn="l" fontAlgn="b"/>
                      <a:r>
                        <a:rPr lang="en-US" sz="900" u="none" strike="noStrike">
                          <a:effectLst/>
                        </a:rPr>
                        <a:t>Physical Finding</a:t>
                      </a:r>
                      <a:endParaRPr lang="en-US" sz="900" b="0" i="0" u="none" strike="noStrike">
                        <a:solidFill>
                          <a:srgbClr val="000000"/>
                        </a:solidFill>
                        <a:effectLst/>
                        <a:latin typeface="Calibri" charset="0"/>
                      </a:endParaRPr>
                    </a:p>
                  </a:txBody>
                  <a:tcPr marL="3383" marR="3383" marT="3383" marB="0" anchor="b"/>
                </a:tc>
                <a:tc>
                  <a:txBody>
                    <a:bodyPr/>
                    <a:lstStyle/>
                    <a:p>
                      <a:pPr algn="l" fontAlgn="b"/>
                      <a:r>
                        <a:rPr lang="en-US" sz="900" u="none" strike="noStrike">
                          <a:effectLst/>
                        </a:rPr>
                        <a:t>Meaning</a:t>
                      </a:r>
                      <a:endParaRPr lang="en-US" sz="900" b="0" i="0" u="none" strike="noStrike">
                        <a:solidFill>
                          <a:srgbClr val="000000"/>
                        </a:solidFill>
                        <a:effectLst/>
                        <a:latin typeface="Calibri" charset="0"/>
                      </a:endParaRPr>
                    </a:p>
                  </a:txBody>
                  <a:tcPr marL="3383" marR="3383" marT="3383" marB="0" anchor="b"/>
                </a:tc>
                <a:tc>
                  <a:txBody>
                    <a:bodyPr/>
                    <a:lstStyle/>
                    <a:p>
                      <a:pPr algn="l" fontAlgn="b"/>
                      <a:r>
                        <a:rPr lang="en-US" sz="900" u="none" strike="noStrike">
                          <a:effectLst/>
                        </a:rPr>
                        <a:t>Description</a:t>
                      </a:r>
                      <a:endParaRPr lang="en-US" sz="900" b="0" i="0" u="none" strike="noStrike">
                        <a:solidFill>
                          <a:srgbClr val="000000"/>
                        </a:solidFill>
                        <a:effectLst/>
                        <a:latin typeface="Calibri" charset="0"/>
                      </a:endParaRPr>
                    </a:p>
                  </a:txBody>
                  <a:tcPr marL="3383" marR="3383" marT="3383" marB="0" anchor="b"/>
                </a:tc>
                <a:tc>
                  <a:txBody>
                    <a:bodyPr/>
                    <a:lstStyle/>
                    <a:p>
                      <a:pPr algn="l" fontAlgn="b"/>
                      <a:r>
                        <a:rPr lang="en-US" sz="900" u="none" strike="noStrike">
                          <a:effectLst/>
                        </a:rPr>
                        <a:t>Type</a:t>
                      </a:r>
                      <a:endParaRPr lang="en-US" sz="900" b="0" i="0" u="none" strike="noStrike">
                        <a:solidFill>
                          <a:srgbClr val="000000"/>
                        </a:solidFill>
                        <a:effectLst/>
                        <a:latin typeface="Calibri" charset="0"/>
                      </a:endParaRPr>
                    </a:p>
                  </a:txBody>
                  <a:tcPr marL="3383" marR="3383" marT="3383" marB="0" anchor="b"/>
                </a:tc>
                <a:tc>
                  <a:txBody>
                    <a:bodyPr/>
                    <a:lstStyle/>
                    <a:p>
                      <a:pPr algn="l" fontAlgn="b"/>
                      <a:r>
                        <a:rPr lang="en-US" sz="900" u="none" strike="noStrike">
                          <a:effectLst/>
                        </a:rPr>
                        <a:t>Body Segment</a:t>
                      </a:r>
                      <a:endParaRPr lang="en-US" sz="900" b="0" i="0" u="none" strike="noStrike">
                        <a:solidFill>
                          <a:srgbClr val="000000"/>
                        </a:solidFill>
                        <a:effectLst/>
                        <a:latin typeface="Calibri" charset="0"/>
                      </a:endParaRPr>
                    </a:p>
                  </a:txBody>
                  <a:tcPr marL="3383" marR="3383" marT="3383" marB="0" anchor="b"/>
                </a:tc>
                <a:tc>
                  <a:txBody>
                    <a:bodyPr/>
                    <a:lstStyle/>
                    <a:p>
                      <a:pPr algn="l" fontAlgn="b"/>
                      <a:r>
                        <a:rPr lang="en-US" sz="900" u="none" strike="noStrike">
                          <a:effectLst/>
                        </a:rPr>
                        <a:t>Organ System</a:t>
                      </a:r>
                      <a:endParaRPr lang="en-US" sz="900" b="0" i="0" u="none" strike="noStrike">
                        <a:solidFill>
                          <a:srgbClr val="000000"/>
                        </a:solidFill>
                        <a:effectLst/>
                        <a:latin typeface="Calibri" charset="0"/>
                      </a:endParaRPr>
                    </a:p>
                  </a:txBody>
                  <a:tcPr marL="3383" marR="3383" marT="3383" marB="0" anchor="b"/>
                </a:tc>
                <a:tc>
                  <a:txBody>
                    <a:bodyPr/>
                    <a:lstStyle/>
                    <a:p>
                      <a:pPr algn="l" fontAlgn="b"/>
                      <a:r>
                        <a:rPr lang="en-US" sz="900" u="none" strike="noStrike">
                          <a:effectLst/>
                        </a:rPr>
                        <a:t>Specialty</a:t>
                      </a:r>
                      <a:endParaRPr lang="en-US" sz="900" b="0" i="0" u="none" strike="noStrike">
                        <a:solidFill>
                          <a:srgbClr val="000000"/>
                        </a:solidFill>
                        <a:effectLst/>
                        <a:latin typeface="Calibri" charset="0"/>
                      </a:endParaRPr>
                    </a:p>
                  </a:txBody>
                  <a:tcPr marL="3383" marR="3383" marT="3383" marB="0" anchor="b"/>
                </a:tc>
                <a:tc>
                  <a:txBody>
                    <a:bodyPr/>
                    <a:lstStyle/>
                    <a:p>
                      <a:pPr algn="l" fontAlgn="b"/>
                      <a:r>
                        <a:rPr lang="en-US" sz="900" u="none" strike="noStrike">
                          <a:effectLst/>
                        </a:rPr>
                        <a:t>Key Words</a:t>
                      </a:r>
                      <a:endParaRPr lang="en-US" sz="900" b="0" i="0" u="none" strike="noStrike">
                        <a:solidFill>
                          <a:srgbClr val="000000"/>
                        </a:solidFill>
                        <a:effectLst/>
                        <a:latin typeface="Calibri" charset="0"/>
                      </a:endParaRPr>
                    </a:p>
                  </a:txBody>
                  <a:tcPr marL="3383" marR="3383" marT="3383" marB="0" anchor="b"/>
                </a:tc>
                <a:tc>
                  <a:txBody>
                    <a:bodyPr/>
                    <a:lstStyle/>
                    <a:p>
                      <a:pPr algn="l" fontAlgn="b"/>
                      <a:r>
                        <a:rPr lang="en-US" sz="900" u="none" strike="noStrike">
                          <a:effectLst/>
                        </a:rPr>
                        <a:t>ICD-10 codes</a:t>
                      </a:r>
                      <a:endParaRPr lang="en-US" sz="900" b="0" i="0" u="none" strike="noStrike">
                        <a:solidFill>
                          <a:srgbClr val="000000"/>
                        </a:solidFill>
                        <a:effectLst/>
                        <a:latin typeface="Calibri" charset="0"/>
                      </a:endParaRPr>
                    </a:p>
                  </a:txBody>
                  <a:tcPr marL="3383" marR="3383" marT="3383" marB="0" anchor="b"/>
                </a:tc>
              </a:tr>
              <a:tr h="1073206">
                <a:tc>
                  <a:txBody>
                    <a:bodyPr/>
                    <a:lstStyle/>
                    <a:p>
                      <a:pPr algn="l" fontAlgn="b"/>
                      <a:r>
                        <a:rPr lang="en-US" sz="900" u="none" strike="noStrike" dirty="0">
                          <a:effectLst/>
                        </a:rPr>
                        <a:t>Seizure</a:t>
                      </a:r>
                      <a:endParaRPr lang="en-US" sz="900" b="0" i="0" u="none" strike="noStrike" dirty="0">
                        <a:solidFill>
                          <a:srgbClr val="000000"/>
                        </a:solidFill>
                        <a:effectLst/>
                        <a:latin typeface="Calibri" charset="0"/>
                      </a:endParaRPr>
                    </a:p>
                  </a:txBody>
                  <a:tcPr marL="3383" marR="3383" marT="3383" marB="0"/>
                </a:tc>
                <a:tc>
                  <a:txBody>
                    <a:bodyPr/>
                    <a:lstStyle/>
                    <a:p>
                      <a:pPr algn="l" fontAlgn="b"/>
                      <a:r>
                        <a:rPr lang="en-US" sz="900" u="none" strike="noStrike" dirty="0">
                          <a:effectLst/>
                        </a:rPr>
                        <a:t>involuntary muscle contractions </a:t>
                      </a:r>
                      <a:endParaRPr lang="en-US" sz="900" b="0" i="0" u="none" strike="noStrike" dirty="0">
                        <a:solidFill>
                          <a:srgbClr val="000000"/>
                        </a:solidFill>
                        <a:effectLst/>
                        <a:latin typeface="Calibri" charset="0"/>
                      </a:endParaRPr>
                    </a:p>
                  </a:txBody>
                  <a:tcPr marL="3383" marR="3383" marT="3383" marB="0"/>
                </a:tc>
                <a:tc>
                  <a:txBody>
                    <a:bodyPr/>
                    <a:lstStyle/>
                    <a:p>
                      <a:pPr algn="l" fontAlgn="b"/>
                      <a:r>
                        <a:rPr lang="en-US" sz="900" u="none" strike="noStrike" dirty="0">
                          <a:effectLst/>
                        </a:rPr>
                        <a:t>sustained increase in muscle tone, of abrupt or gradual onset and offset, lasting a few seconds to a minute, usually 10-20 seconds; tonic seizures affecting proximal muscles bilaterally frequently lead to the adoption of a posture </a:t>
                      </a:r>
                      <a:endParaRPr lang="en-US" sz="900" b="0" i="0" u="none" strike="noStrike" dirty="0">
                        <a:solidFill>
                          <a:srgbClr val="000000"/>
                        </a:solidFill>
                        <a:effectLst/>
                        <a:latin typeface="Calibri" charset="0"/>
                      </a:endParaRPr>
                    </a:p>
                  </a:txBody>
                  <a:tcPr marL="3383" marR="3383" marT="3383" marB="0"/>
                </a:tc>
                <a:tc>
                  <a:txBody>
                    <a:bodyPr/>
                    <a:lstStyle/>
                    <a:p>
                      <a:pPr algn="l" fontAlgn="b"/>
                      <a:r>
                        <a:rPr lang="en-US" sz="900" u="none" strike="noStrike">
                          <a:effectLst/>
                        </a:rPr>
                        <a:t>Visual</a:t>
                      </a:r>
                      <a:endParaRPr lang="en-US" sz="900" b="0" i="0" u="none" strike="noStrike">
                        <a:solidFill>
                          <a:srgbClr val="000000"/>
                        </a:solidFill>
                        <a:effectLst/>
                        <a:latin typeface="Calibri" charset="0"/>
                      </a:endParaRPr>
                    </a:p>
                  </a:txBody>
                  <a:tcPr marL="3383" marR="3383" marT="3383" marB="0"/>
                </a:tc>
                <a:tc>
                  <a:txBody>
                    <a:bodyPr/>
                    <a:lstStyle/>
                    <a:p>
                      <a:pPr algn="l" fontAlgn="b"/>
                      <a:r>
                        <a:rPr lang="en-US" sz="900" u="none" strike="noStrike">
                          <a:effectLst/>
                        </a:rPr>
                        <a:t>All</a:t>
                      </a:r>
                      <a:endParaRPr lang="en-US" sz="900" b="0" i="0" u="none" strike="noStrike">
                        <a:solidFill>
                          <a:srgbClr val="000000"/>
                        </a:solidFill>
                        <a:effectLst/>
                        <a:latin typeface="Calibri" charset="0"/>
                      </a:endParaRPr>
                    </a:p>
                  </a:txBody>
                  <a:tcPr marL="3383" marR="3383" marT="3383" marB="0"/>
                </a:tc>
                <a:tc>
                  <a:txBody>
                    <a:bodyPr/>
                    <a:lstStyle/>
                    <a:p>
                      <a:pPr algn="l" fontAlgn="b"/>
                      <a:r>
                        <a:rPr lang="en-US" sz="900" u="none" strike="noStrike">
                          <a:effectLst/>
                        </a:rPr>
                        <a:t>Neurologic</a:t>
                      </a:r>
                      <a:endParaRPr lang="en-US" sz="900" b="0" i="0" u="none" strike="noStrike">
                        <a:solidFill>
                          <a:srgbClr val="000000"/>
                        </a:solidFill>
                        <a:effectLst/>
                        <a:latin typeface="Calibri" charset="0"/>
                      </a:endParaRPr>
                    </a:p>
                  </a:txBody>
                  <a:tcPr marL="3383" marR="3383" marT="3383" marB="0"/>
                </a:tc>
                <a:tc>
                  <a:txBody>
                    <a:bodyPr/>
                    <a:lstStyle/>
                    <a:p>
                      <a:pPr algn="l" fontAlgn="b"/>
                      <a:r>
                        <a:rPr lang="en-US" sz="900" u="none" strike="noStrike">
                          <a:effectLst/>
                        </a:rPr>
                        <a:t>Neurology; Neurosurgery</a:t>
                      </a:r>
                      <a:endParaRPr lang="en-US" sz="900" b="0" i="0" u="none" strike="noStrike">
                        <a:solidFill>
                          <a:srgbClr val="000000"/>
                        </a:solidFill>
                        <a:effectLst/>
                        <a:latin typeface="Calibri" charset="0"/>
                      </a:endParaRPr>
                    </a:p>
                  </a:txBody>
                  <a:tcPr marL="3383" marR="3383" marT="3383" marB="0"/>
                </a:tc>
                <a:tc>
                  <a:txBody>
                    <a:bodyPr/>
                    <a:lstStyle/>
                    <a:p>
                      <a:pPr algn="l" fontAlgn="b"/>
                      <a:r>
                        <a:rPr lang="en-US" sz="900" u="none" strike="noStrike">
                          <a:effectLst/>
                        </a:rPr>
                        <a:t>convulsion, epilepsy, tonic clonic, shaking</a:t>
                      </a:r>
                      <a:endParaRPr lang="en-US" sz="900" b="0" i="0" u="none" strike="noStrike">
                        <a:solidFill>
                          <a:srgbClr val="000000"/>
                        </a:solidFill>
                        <a:effectLst/>
                        <a:latin typeface="Calibri" charset="0"/>
                      </a:endParaRPr>
                    </a:p>
                  </a:txBody>
                  <a:tcPr marL="3383" marR="3383" marT="3383" marB="0"/>
                </a:tc>
                <a:tc>
                  <a:txBody>
                    <a:bodyPr/>
                    <a:lstStyle/>
                    <a:p>
                      <a:pPr algn="l" fontAlgn="b"/>
                      <a:r>
                        <a:rPr lang="en-US" sz="900" u="none" strike="noStrike">
                          <a:effectLst/>
                        </a:rPr>
                        <a:t>G40 </a:t>
                      </a:r>
                      <a:endParaRPr lang="en-US" sz="900" b="0" i="0" u="none" strike="noStrike">
                        <a:solidFill>
                          <a:srgbClr val="000000"/>
                        </a:solidFill>
                        <a:effectLst/>
                        <a:latin typeface="Calibri" charset="0"/>
                      </a:endParaRPr>
                    </a:p>
                  </a:txBody>
                  <a:tcPr marL="3383" marR="3383" marT="3383" marB="0"/>
                </a:tc>
              </a:tr>
              <a:tr h="405664">
                <a:tc>
                  <a:txBody>
                    <a:bodyPr/>
                    <a:lstStyle/>
                    <a:p>
                      <a:pPr algn="l" fontAlgn="b"/>
                      <a:r>
                        <a:rPr lang="en-US" sz="900" u="none" strike="noStrike">
                          <a:effectLst/>
                        </a:rPr>
                        <a:t>abducens (CN VI) nerve palsy</a:t>
                      </a:r>
                      <a:endParaRPr lang="en-US" sz="900" b="0" i="0" u="none" strike="noStrike">
                        <a:solidFill>
                          <a:srgbClr val="000000"/>
                        </a:solidFill>
                        <a:effectLst/>
                        <a:latin typeface="Calibri" charset="0"/>
                      </a:endParaRPr>
                    </a:p>
                  </a:txBody>
                  <a:tcPr marL="3383" marR="3383" marT="3383" marB="0"/>
                </a:tc>
                <a:tc>
                  <a:txBody>
                    <a:bodyPr/>
                    <a:lstStyle/>
                    <a:p>
                      <a:pPr algn="l" fontAlgn="b"/>
                      <a:r>
                        <a:rPr lang="en-US" sz="900" u="none" strike="noStrike">
                          <a:effectLst/>
                        </a:rPr>
                        <a:t>esotropia, commonly linked to elevated ICP</a:t>
                      </a:r>
                      <a:endParaRPr lang="en-US" sz="900" b="0" i="0" u="none" strike="noStrike">
                        <a:solidFill>
                          <a:srgbClr val="000000"/>
                        </a:solidFill>
                        <a:effectLst/>
                        <a:latin typeface="Calibri" charset="0"/>
                      </a:endParaRPr>
                    </a:p>
                  </a:txBody>
                  <a:tcPr marL="3383" marR="3383" marT="3383" marB="0"/>
                </a:tc>
                <a:tc>
                  <a:txBody>
                    <a:bodyPr/>
                    <a:lstStyle/>
                    <a:p>
                      <a:pPr algn="l" fontAlgn="b"/>
                      <a:r>
                        <a:rPr lang="en-US" sz="900" u="none" strike="noStrike" dirty="0" err="1">
                          <a:effectLst/>
                        </a:rPr>
                        <a:t>esotropia</a:t>
                      </a:r>
                      <a:r>
                        <a:rPr lang="en-US" sz="900" u="none" strike="noStrike" dirty="0">
                          <a:effectLst/>
                        </a:rPr>
                        <a:t> (downward, inward gaze), bilateral or unilateral, diplopia</a:t>
                      </a:r>
                      <a:endParaRPr lang="en-US" sz="900" b="0" i="0" u="none" strike="noStrike" dirty="0">
                        <a:solidFill>
                          <a:srgbClr val="000000"/>
                        </a:solidFill>
                        <a:effectLst/>
                        <a:latin typeface="Calibri" charset="0"/>
                      </a:endParaRPr>
                    </a:p>
                  </a:txBody>
                  <a:tcPr marL="3383" marR="3383" marT="3383" marB="0"/>
                </a:tc>
                <a:tc>
                  <a:txBody>
                    <a:bodyPr/>
                    <a:lstStyle/>
                    <a:p>
                      <a:pPr algn="l" fontAlgn="b"/>
                      <a:r>
                        <a:rPr lang="en-US" sz="900" u="none" strike="noStrike">
                          <a:effectLst/>
                        </a:rPr>
                        <a:t>visual</a:t>
                      </a:r>
                      <a:endParaRPr lang="en-US" sz="900" b="0" i="0" u="none" strike="noStrike">
                        <a:solidFill>
                          <a:srgbClr val="000000"/>
                        </a:solidFill>
                        <a:effectLst/>
                        <a:latin typeface="Calibri" charset="0"/>
                      </a:endParaRPr>
                    </a:p>
                  </a:txBody>
                  <a:tcPr marL="3383" marR="3383" marT="3383" marB="0"/>
                </a:tc>
                <a:tc>
                  <a:txBody>
                    <a:bodyPr/>
                    <a:lstStyle/>
                    <a:p>
                      <a:pPr algn="l" fontAlgn="b"/>
                      <a:r>
                        <a:rPr lang="en-US" sz="900" u="none" strike="noStrike" dirty="0">
                          <a:effectLst/>
                        </a:rPr>
                        <a:t>head/neck - eye</a:t>
                      </a:r>
                      <a:endParaRPr lang="en-US" sz="900" b="0" i="0" u="none" strike="noStrike" dirty="0">
                        <a:solidFill>
                          <a:srgbClr val="000000"/>
                        </a:solidFill>
                        <a:effectLst/>
                        <a:latin typeface="Calibri" charset="0"/>
                      </a:endParaRPr>
                    </a:p>
                  </a:txBody>
                  <a:tcPr marL="3383" marR="3383" marT="3383" marB="0"/>
                </a:tc>
                <a:tc>
                  <a:txBody>
                    <a:bodyPr/>
                    <a:lstStyle/>
                    <a:p>
                      <a:pPr algn="l" fontAlgn="b"/>
                      <a:r>
                        <a:rPr lang="en-US" sz="900" u="none" strike="noStrike">
                          <a:effectLst/>
                        </a:rPr>
                        <a:t>Neurologic</a:t>
                      </a:r>
                      <a:endParaRPr lang="en-US" sz="900" b="0" i="0" u="none" strike="noStrike">
                        <a:solidFill>
                          <a:srgbClr val="000000"/>
                        </a:solidFill>
                        <a:effectLst/>
                        <a:latin typeface="Calibri" charset="0"/>
                      </a:endParaRPr>
                    </a:p>
                  </a:txBody>
                  <a:tcPr marL="3383" marR="3383" marT="3383" marB="0"/>
                </a:tc>
                <a:tc>
                  <a:txBody>
                    <a:bodyPr/>
                    <a:lstStyle/>
                    <a:p>
                      <a:pPr algn="l" fontAlgn="b"/>
                      <a:r>
                        <a:rPr lang="en-US" sz="900" u="none" strike="noStrike">
                          <a:effectLst/>
                        </a:rPr>
                        <a:t>neurology; Neurosurgery</a:t>
                      </a:r>
                      <a:endParaRPr lang="en-US" sz="900" b="0" i="0" u="none" strike="noStrike">
                        <a:solidFill>
                          <a:srgbClr val="000000"/>
                        </a:solidFill>
                        <a:effectLst/>
                        <a:latin typeface="Calibri" charset="0"/>
                      </a:endParaRPr>
                    </a:p>
                  </a:txBody>
                  <a:tcPr marL="3383" marR="3383" marT="3383" marB="0"/>
                </a:tc>
                <a:tc>
                  <a:txBody>
                    <a:bodyPr/>
                    <a:lstStyle/>
                    <a:p>
                      <a:pPr algn="l" fontAlgn="b"/>
                      <a:r>
                        <a:rPr lang="en-US" sz="900" u="none" strike="noStrike">
                          <a:effectLst/>
                        </a:rPr>
                        <a:t>CN 6, abducens,</a:t>
                      </a:r>
                      <a:endParaRPr lang="en-US" sz="900" b="0" i="0" u="none" strike="noStrike">
                        <a:solidFill>
                          <a:srgbClr val="000000"/>
                        </a:solidFill>
                        <a:effectLst/>
                        <a:latin typeface="Calibri" charset="0"/>
                      </a:endParaRPr>
                    </a:p>
                  </a:txBody>
                  <a:tcPr marL="3383" marR="3383" marT="3383" marB="0"/>
                </a:tc>
                <a:tc>
                  <a:txBody>
                    <a:bodyPr/>
                    <a:lstStyle/>
                    <a:p>
                      <a:pPr algn="l" fontAlgn="b"/>
                      <a:r>
                        <a:rPr lang="hr-HR" sz="900" u="none" strike="noStrike">
                          <a:effectLst/>
                        </a:rPr>
                        <a:t>H49.20</a:t>
                      </a:r>
                      <a:endParaRPr lang="hr-HR" sz="900" b="1" i="0" u="none" strike="noStrike">
                        <a:solidFill>
                          <a:srgbClr val="000000"/>
                        </a:solidFill>
                        <a:effectLst/>
                        <a:latin typeface="Consolas" charset="0"/>
                      </a:endParaRPr>
                    </a:p>
                  </a:txBody>
                  <a:tcPr marL="3383" marR="3383" marT="3383" marB="0"/>
                </a:tc>
              </a:tr>
              <a:tr h="878939">
                <a:tc>
                  <a:txBody>
                    <a:bodyPr/>
                    <a:lstStyle/>
                    <a:p>
                      <a:pPr algn="l" fontAlgn="b"/>
                      <a:r>
                        <a:rPr lang="en-US" sz="900" u="none" strike="noStrike">
                          <a:effectLst/>
                        </a:rPr>
                        <a:t>fixed, dilated pupils (CN III palsy)</a:t>
                      </a:r>
                      <a:endParaRPr lang="en-US" sz="900" b="0" i="0" u="none" strike="noStrike">
                        <a:solidFill>
                          <a:srgbClr val="000000"/>
                        </a:solidFill>
                        <a:effectLst/>
                        <a:latin typeface="Calibri" charset="0"/>
                      </a:endParaRPr>
                    </a:p>
                  </a:txBody>
                  <a:tcPr marL="3383" marR="3383" marT="3383" marB="0"/>
                </a:tc>
                <a:tc>
                  <a:txBody>
                    <a:bodyPr/>
                    <a:lstStyle/>
                    <a:p>
                      <a:pPr algn="l" fontAlgn="b"/>
                      <a:r>
                        <a:rPr lang="en-US" sz="900" u="none" strike="noStrike">
                          <a:effectLst/>
                        </a:rPr>
                        <a:t>fixed, dilated pupil, down and out eye position, linked with head trauma</a:t>
                      </a:r>
                      <a:endParaRPr lang="en-US" sz="900" b="0" i="0" u="none" strike="noStrike">
                        <a:solidFill>
                          <a:srgbClr val="000000"/>
                        </a:solidFill>
                        <a:effectLst/>
                        <a:latin typeface="Calibri" charset="0"/>
                      </a:endParaRPr>
                    </a:p>
                  </a:txBody>
                  <a:tcPr marL="3383" marR="3383" marT="3383" marB="0"/>
                </a:tc>
                <a:tc>
                  <a:txBody>
                    <a:bodyPr/>
                    <a:lstStyle/>
                    <a:p>
                      <a:pPr algn="l" fontAlgn="b"/>
                      <a:r>
                        <a:rPr lang="en-US" sz="900" u="none" strike="noStrike">
                          <a:effectLst/>
                        </a:rPr>
                        <a:t>With a complete oculomotor palsy, the eyelid will be paralyzed, the eye will be in an abducted and inferior position, and the pupil will be markedly dilated</a:t>
                      </a:r>
                      <a:endParaRPr lang="en-US" sz="900" b="0" i="0" u="none" strike="noStrike">
                        <a:solidFill>
                          <a:srgbClr val="000000"/>
                        </a:solidFill>
                        <a:effectLst/>
                        <a:latin typeface="Calibri" charset="0"/>
                      </a:endParaRPr>
                    </a:p>
                  </a:txBody>
                  <a:tcPr marL="3383" marR="3383" marT="3383" marB="0"/>
                </a:tc>
                <a:tc>
                  <a:txBody>
                    <a:bodyPr/>
                    <a:lstStyle/>
                    <a:p>
                      <a:pPr algn="l" fontAlgn="b"/>
                      <a:r>
                        <a:rPr lang="en-US" sz="900" u="none" strike="noStrike">
                          <a:effectLst/>
                        </a:rPr>
                        <a:t>visual</a:t>
                      </a:r>
                      <a:endParaRPr lang="en-US" sz="900" b="0" i="0" u="none" strike="noStrike">
                        <a:solidFill>
                          <a:srgbClr val="000000"/>
                        </a:solidFill>
                        <a:effectLst/>
                        <a:latin typeface="Calibri" charset="0"/>
                      </a:endParaRPr>
                    </a:p>
                  </a:txBody>
                  <a:tcPr marL="3383" marR="3383" marT="3383" marB="0"/>
                </a:tc>
                <a:tc>
                  <a:txBody>
                    <a:bodyPr/>
                    <a:lstStyle/>
                    <a:p>
                      <a:pPr algn="l" fontAlgn="b"/>
                      <a:r>
                        <a:rPr lang="en-US" sz="900" u="none" strike="noStrike" dirty="0">
                          <a:effectLst/>
                        </a:rPr>
                        <a:t>head/neck - eye</a:t>
                      </a:r>
                      <a:endParaRPr lang="en-US" sz="900" b="0" i="0" u="none" strike="noStrike" dirty="0">
                        <a:solidFill>
                          <a:srgbClr val="000000"/>
                        </a:solidFill>
                        <a:effectLst/>
                        <a:latin typeface="Calibri" charset="0"/>
                      </a:endParaRPr>
                    </a:p>
                  </a:txBody>
                  <a:tcPr marL="3383" marR="3383" marT="3383" marB="0"/>
                </a:tc>
                <a:tc>
                  <a:txBody>
                    <a:bodyPr/>
                    <a:lstStyle/>
                    <a:p>
                      <a:pPr algn="l" fontAlgn="b"/>
                      <a:r>
                        <a:rPr lang="en-US" sz="900" u="none" strike="noStrike" dirty="0">
                          <a:effectLst/>
                        </a:rPr>
                        <a:t>neurologic</a:t>
                      </a:r>
                      <a:endParaRPr lang="en-US" sz="900" b="0" i="0" u="none" strike="noStrike" dirty="0">
                        <a:solidFill>
                          <a:srgbClr val="000000"/>
                        </a:solidFill>
                        <a:effectLst/>
                        <a:latin typeface="Calibri" charset="0"/>
                      </a:endParaRPr>
                    </a:p>
                  </a:txBody>
                  <a:tcPr marL="3383" marR="3383" marT="3383" marB="0"/>
                </a:tc>
                <a:tc>
                  <a:txBody>
                    <a:bodyPr/>
                    <a:lstStyle/>
                    <a:p>
                      <a:pPr algn="l" fontAlgn="b"/>
                      <a:r>
                        <a:rPr lang="en-US" sz="900" u="none" strike="noStrike" dirty="0">
                          <a:effectLst/>
                        </a:rPr>
                        <a:t>neurology; Neurosurgery</a:t>
                      </a:r>
                      <a:endParaRPr lang="en-US" sz="900" b="0" i="0" u="none" strike="noStrike" dirty="0">
                        <a:solidFill>
                          <a:srgbClr val="000000"/>
                        </a:solidFill>
                        <a:effectLst/>
                        <a:latin typeface="Calibri" charset="0"/>
                      </a:endParaRPr>
                    </a:p>
                  </a:txBody>
                  <a:tcPr marL="3383" marR="3383" marT="3383" marB="0"/>
                </a:tc>
                <a:tc>
                  <a:txBody>
                    <a:bodyPr/>
                    <a:lstStyle/>
                    <a:p>
                      <a:pPr algn="l" fontAlgn="b"/>
                      <a:r>
                        <a:rPr lang="en-US" sz="900" u="none" strike="noStrike">
                          <a:effectLst/>
                        </a:rPr>
                        <a:t>CN III, oculomotor nerve palsy, fixed pupil, dilated pupil,</a:t>
                      </a:r>
                      <a:endParaRPr lang="en-US" sz="900" b="0" i="0" u="none" strike="noStrike">
                        <a:solidFill>
                          <a:srgbClr val="000000"/>
                        </a:solidFill>
                        <a:effectLst/>
                        <a:latin typeface="Calibri" charset="0"/>
                      </a:endParaRPr>
                    </a:p>
                  </a:txBody>
                  <a:tcPr marL="3383" marR="3383" marT="3383" marB="0"/>
                </a:tc>
                <a:tc>
                  <a:txBody>
                    <a:bodyPr/>
                    <a:lstStyle/>
                    <a:p>
                      <a:pPr algn="l" fontAlgn="b"/>
                      <a:r>
                        <a:rPr lang="hr-HR" sz="900" u="none" strike="noStrike">
                          <a:effectLst/>
                        </a:rPr>
                        <a:t>H49.0</a:t>
                      </a:r>
                      <a:endParaRPr lang="hr-HR" sz="900" b="1" i="0" u="none" strike="noStrike">
                        <a:solidFill>
                          <a:srgbClr val="000000"/>
                        </a:solidFill>
                        <a:effectLst/>
                        <a:latin typeface="Consolas" charset="0"/>
                      </a:endParaRPr>
                    </a:p>
                  </a:txBody>
                  <a:tcPr marL="3383" marR="3383" marT="3383" marB="0"/>
                </a:tc>
              </a:tr>
              <a:tr h="473275">
                <a:tc>
                  <a:txBody>
                    <a:bodyPr/>
                    <a:lstStyle/>
                    <a:p>
                      <a:pPr algn="l" fontAlgn="b"/>
                      <a:r>
                        <a:rPr lang="en-US" sz="900" u="none" strike="noStrike">
                          <a:effectLst/>
                        </a:rPr>
                        <a:t>CSF rhinorrhea or otorrhea</a:t>
                      </a:r>
                      <a:endParaRPr lang="en-US" sz="900" b="0" i="0" u="none" strike="noStrike">
                        <a:solidFill>
                          <a:srgbClr val="000000"/>
                        </a:solidFill>
                        <a:effectLst/>
                        <a:latin typeface="Calibri" charset="0"/>
                      </a:endParaRPr>
                    </a:p>
                  </a:txBody>
                  <a:tcPr marL="3383" marR="3383" marT="3383" marB="0"/>
                </a:tc>
                <a:tc>
                  <a:txBody>
                    <a:bodyPr/>
                    <a:lstStyle/>
                    <a:p>
                      <a:pPr algn="l" fontAlgn="b"/>
                      <a:r>
                        <a:rPr lang="en-US" sz="900" u="none" strike="noStrike">
                          <a:effectLst/>
                        </a:rPr>
                        <a:t>CSF leak</a:t>
                      </a:r>
                      <a:endParaRPr lang="en-US" sz="900" b="0" i="0" u="none" strike="noStrike">
                        <a:solidFill>
                          <a:srgbClr val="000000"/>
                        </a:solidFill>
                        <a:effectLst/>
                        <a:latin typeface="Calibri" charset="0"/>
                      </a:endParaRPr>
                    </a:p>
                  </a:txBody>
                  <a:tcPr marL="3383" marR="3383" marT="3383" marB="0"/>
                </a:tc>
                <a:tc>
                  <a:txBody>
                    <a:bodyPr/>
                    <a:lstStyle/>
                    <a:p>
                      <a:pPr algn="l" fontAlgn="b"/>
                      <a:r>
                        <a:rPr lang="en-US" sz="900" u="none" strike="noStrike">
                          <a:effectLst/>
                        </a:rPr>
                        <a:t>clear fluid leaking/draining from the nose or ears, indicative of trauma and leaking CSF</a:t>
                      </a:r>
                      <a:endParaRPr lang="en-US" sz="900" b="0" i="0" u="none" strike="noStrike">
                        <a:solidFill>
                          <a:srgbClr val="000000"/>
                        </a:solidFill>
                        <a:effectLst/>
                        <a:latin typeface="Calibri" charset="0"/>
                      </a:endParaRPr>
                    </a:p>
                  </a:txBody>
                  <a:tcPr marL="3383" marR="3383" marT="3383" marB="0"/>
                </a:tc>
                <a:tc>
                  <a:txBody>
                    <a:bodyPr/>
                    <a:lstStyle/>
                    <a:p>
                      <a:pPr algn="l" fontAlgn="b"/>
                      <a:r>
                        <a:rPr lang="en-US" sz="900" u="none" strike="noStrike">
                          <a:effectLst/>
                        </a:rPr>
                        <a:t>visual</a:t>
                      </a:r>
                      <a:endParaRPr lang="en-US" sz="900" b="0" i="0" u="none" strike="noStrike">
                        <a:solidFill>
                          <a:srgbClr val="000000"/>
                        </a:solidFill>
                        <a:effectLst/>
                        <a:latin typeface="Calibri" charset="0"/>
                      </a:endParaRPr>
                    </a:p>
                  </a:txBody>
                  <a:tcPr marL="3383" marR="3383" marT="3383" marB="0"/>
                </a:tc>
                <a:tc>
                  <a:txBody>
                    <a:bodyPr/>
                    <a:lstStyle/>
                    <a:p>
                      <a:pPr algn="l" fontAlgn="b"/>
                      <a:r>
                        <a:rPr lang="en-US" sz="900" u="none" strike="noStrike">
                          <a:effectLst/>
                        </a:rPr>
                        <a:t>head/neck - nose and ear</a:t>
                      </a:r>
                      <a:endParaRPr lang="en-US" sz="900" b="0" i="0" u="none" strike="noStrike">
                        <a:solidFill>
                          <a:srgbClr val="000000"/>
                        </a:solidFill>
                        <a:effectLst/>
                        <a:latin typeface="Calibri" charset="0"/>
                      </a:endParaRPr>
                    </a:p>
                  </a:txBody>
                  <a:tcPr marL="3383" marR="3383" marT="3383" marB="0"/>
                </a:tc>
                <a:tc>
                  <a:txBody>
                    <a:bodyPr/>
                    <a:lstStyle/>
                    <a:p>
                      <a:pPr algn="l" fontAlgn="b"/>
                      <a:r>
                        <a:rPr lang="en-US" sz="900" u="none" strike="noStrike">
                          <a:effectLst/>
                        </a:rPr>
                        <a:t>neurologic</a:t>
                      </a:r>
                      <a:endParaRPr lang="en-US" sz="900" b="0" i="0" u="none" strike="noStrike">
                        <a:solidFill>
                          <a:srgbClr val="000000"/>
                        </a:solidFill>
                        <a:effectLst/>
                        <a:latin typeface="Calibri" charset="0"/>
                      </a:endParaRPr>
                    </a:p>
                  </a:txBody>
                  <a:tcPr marL="3383" marR="3383" marT="3383" marB="0"/>
                </a:tc>
                <a:tc>
                  <a:txBody>
                    <a:bodyPr/>
                    <a:lstStyle/>
                    <a:p>
                      <a:pPr algn="l" fontAlgn="b"/>
                      <a:r>
                        <a:rPr lang="en-US" sz="900" u="none" strike="noStrike">
                          <a:effectLst/>
                        </a:rPr>
                        <a:t>neurology; Neurosurgery</a:t>
                      </a:r>
                      <a:endParaRPr lang="en-US" sz="900" b="0" i="0" u="none" strike="noStrike">
                        <a:solidFill>
                          <a:srgbClr val="000000"/>
                        </a:solidFill>
                        <a:effectLst/>
                        <a:latin typeface="Calibri" charset="0"/>
                      </a:endParaRPr>
                    </a:p>
                  </a:txBody>
                  <a:tcPr marL="3383" marR="3383" marT="3383" marB="0"/>
                </a:tc>
                <a:tc>
                  <a:txBody>
                    <a:bodyPr/>
                    <a:lstStyle/>
                    <a:p>
                      <a:pPr algn="l" fontAlgn="b"/>
                      <a:r>
                        <a:rPr lang="en-US" sz="900" u="none" strike="noStrike" dirty="0">
                          <a:effectLst/>
                        </a:rPr>
                        <a:t>rhinorrhea, </a:t>
                      </a:r>
                      <a:r>
                        <a:rPr lang="en-US" sz="900" u="none" strike="noStrike" dirty="0" err="1">
                          <a:effectLst/>
                        </a:rPr>
                        <a:t>otorrhea</a:t>
                      </a:r>
                      <a:r>
                        <a:rPr lang="en-US" sz="900" u="none" strike="noStrike" dirty="0">
                          <a:effectLst/>
                        </a:rPr>
                        <a:t>, CSF, cerebral spinal fluid leak</a:t>
                      </a:r>
                      <a:endParaRPr lang="en-US" sz="900" b="0" i="0" u="none" strike="noStrike" dirty="0">
                        <a:solidFill>
                          <a:srgbClr val="000000"/>
                        </a:solidFill>
                        <a:effectLst/>
                        <a:latin typeface="Calibri" charset="0"/>
                      </a:endParaRPr>
                    </a:p>
                  </a:txBody>
                  <a:tcPr marL="3383" marR="3383" marT="3383" marB="0"/>
                </a:tc>
                <a:tc>
                  <a:txBody>
                    <a:bodyPr/>
                    <a:lstStyle/>
                    <a:p>
                      <a:pPr algn="l" fontAlgn="b"/>
                      <a:r>
                        <a:rPr lang="hr-HR" sz="900" u="none" strike="noStrike" dirty="0">
                          <a:effectLst/>
                        </a:rPr>
                        <a:t>G96.0</a:t>
                      </a:r>
                      <a:endParaRPr lang="hr-HR" sz="900" b="0" i="0" u="none" strike="noStrike" dirty="0">
                        <a:solidFill>
                          <a:srgbClr val="000000"/>
                        </a:solidFill>
                        <a:effectLst/>
                        <a:latin typeface="Consolas" charset="0"/>
                      </a:endParaRPr>
                    </a:p>
                  </a:txBody>
                  <a:tcPr marL="3383" marR="3383" marT="3383" marB="0"/>
                </a:tc>
              </a:tr>
            </a:tbl>
          </a:graphicData>
        </a:graphic>
      </p:graphicFrame>
    </p:spTree>
    <p:extLst>
      <p:ext uri="{BB962C8B-B14F-4D97-AF65-F5344CB8AC3E}">
        <p14:creationId xmlns:p14="http://schemas.microsoft.com/office/powerpoint/2010/main" val="1298702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Principles</a:t>
            </a:r>
            <a:endParaRPr lang="en-US" dirty="0"/>
          </a:p>
        </p:txBody>
      </p:sp>
      <p:sp>
        <p:nvSpPr>
          <p:cNvPr id="3" name="Content Placeholder 2"/>
          <p:cNvSpPr>
            <a:spLocks noGrp="1"/>
          </p:cNvSpPr>
          <p:nvPr>
            <p:ph idx="1"/>
          </p:nvPr>
        </p:nvSpPr>
        <p:spPr/>
        <p:txBody>
          <a:bodyPr/>
          <a:lstStyle/>
          <a:p>
            <a:r>
              <a:rPr lang="en-US" dirty="0" smtClean="0"/>
              <a:t>Manikin is a </a:t>
            </a:r>
            <a:r>
              <a:rPr lang="en-US" b="1" dirty="0" smtClean="0"/>
              <a:t>display for the state of the patient</a:t>
            </a:r>
          </a:p>
          <a:p>
            <a:r>
              <a:rPr lang="en-US" dirty="0" smtClean="0"/>
              <a:t>Always be able to </a:t>
            </a:r>
            <a:r>
              <a:rPr lang="en-US" b="1" dirty="0" smtClean="0"/>
              <a:t>manage the patient</a:t>
            </a:r>
          </a:p>
          <a:p>
            <a:r>
              <a:rPr lang="en-US" b="1" dirty="0" smtClean="0"/>
              <a:t>Distributed, modular, interoperable</a:t>
            </a:r>
          </a:p>
          <a:p>
            <a:r>
              <a:rPr lang="en-US" b="1" dirty="0" smtClean="0"/>
              <a:t>Multimodal</a:t>
            </a:r>
            <a:r>
              <a:rPr lang="en-US" dirty="0" smtClean="0"/>
              <a:t>, physical, virtual, augmented, hybrid</a:t>
            </a:r>
          </a:p>
          <a:p>
            <a:r>
              <a:rPr lang="en-US" b="1" dirty="0" smtClean="0"/>
              <a:t>Open Standards</a:t>
            </a:r>
            <a:endParaRPr lang="en-US" b="1" dirty="0"/>
          </a:p>
        </p:txBody>
      </p:sp>
    </p:spTree>
    <p:extLst>
      <p:ext uri="{BB962C8B-B14F-4D97-AF65-F5344CB8AC3E}">
        <p14:creationId xmlns:p14="http://schemas.microsoft.com/office/powerpoint/2010/main" val="2597405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Set - Anatomy</a:t>
            </a:r>
            <a:endParaRPr lang="en-US" dirty="0"/>
          </a:p>
        </p:txBody>
      </p:sp>
      <p:sp>
        <p:nvSpPr>
          <p:cNvPr id="3" name="Content Placeholder 2"/>
          <p:cNvSpPr>
            <a:spLocks noGrp="1"/>
          </p:cNvSpPr>
          <p:nvPr>
            <p:ph idx="1"/>
          </p:nvPr>
        </p:nvSpPr>
        <p:spPr/>
        <p:txBody>
          <a:bodyPr/>
          <a:lstStyle/>
          <a:p>
            <a:r>
              <a:rPr lang="en-US" dirty="0" smtClean="0"/>
              <a:t>AMM Patient ID</a:t>
            </a:r>
          </a:p>
          <a:p>
            <a:r>
              <a:rPr lang="en-US" dirty="0" smtClean="0"/>
              <a:t>ABOM </a:t>
            </a:r>
            <a:r>
              <a:rPr lang="mr-IN" dirty="0" smtClean="0"/>
              <a:t>–</a:t>
            </a:r>
            <a:r>
              <a:rPr lang="en-US" dirty="0" smtClean="0"/>
              <a:t> FMA</a:t>
            </a:r>
          </a:p>
          <a:p>
            <a:r>
              <a:rPr lang="en-US" dirty="0" smtClean="0"/>
              <a:t>MRI + optical scan</a:t>
            </a:r>
          </a:p>
          <a:p>
            <a:r>
              <a:rPr lang="en-US" dirty="0" smtClean="0"/>
              <a:t>Segmented Anatomic Structures (</a:t>
            </a:r>
            <a:r>
              <a:rPr lang="en-US" dirty="0" err="1" smtClean="0"/>
              <a:t>stl</a:t>
            </a:r>
            <a:r>
              <a:rPr lang="en-US" dirty="0" smtClean="0"/>
              <a:t>)</a:t>
            </a:r>
          </a:p>
          <a:p>
            <a:r>
              <a:rPr lang="en-US" dirty="0" smtClean="0"/>
              <a:t>Engineering Drawings (</a:t>
            </a:r>
            <a:r>
              <a:rPr lang="en-US" dirty="0" err="1" smtClean="0"/>
              <a:t>iges</a:t>
            </a:r>
            <a:r>
              <a:rPr lang="en-US" dirty="0" smtClean="0"/>
              <a:t>)</a:t>
            </a:r>
            <a:endParaRPr lang="en-US" dirty="0"/>
          </a:p>
        </p:txBody>
      </p:sp>
    </p:spTree>
    <p:extLst>
      <p:ext uri="{BB962C8B-B14F-4D97-AF65-F5344CB8AC3E}">
        <p14:creationId xmlns:p14="http://schemas.microsoft.com/office/powerpoint/2010/main" val="1607216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Set - Physiologic Variables</a:t>
            </a:r>
            <a:endParaRPr lang="en-US" dirty="0"/>
          </a:p>
        </p:txBody>
      </p:sp>
      <p:sp>
        <p:nvSpPr>
          <p:cNvPr id="3" name="Content Placeholder 2"/>
          <p:cNvSpPr>
            <a:spLocks noGrp="1"/>
          </p:cNvSpPr>
          <p:nvPr>
            <p:ph idx="1"/>
          </p:nvPr>
        </p:nvSpPr>
        <p:spPr/>
        <p:txBody>
          <a:bodyPr/>
          <a:lstStyle/>
          <a:p>
            <a:r>
              <a:rPr lang="en-US" dirty="0" smtClean="0"/>
              <a:t>BioGears - </a:t>
            </a:r>
          </a:p>
          <a:p>
            <a:r>
              <a:rPr lang="en-US" dirty="0" err="1" smtClean="0"/>
              <a:t>KitWare</a:t>
            </a:r>
            <a:endParaRPr lang="en-US" dirty="0" smtClean="0"/>
          </a:p>
          <a:p>
            <a:r>
              <a:rPr lang="en-US" dirty="0" smtClean="0"/>
              <a:t>CAE</a:t>
            </a:r>
          </a:p>
          <a:p>
            <a:r>
              <a:rPr lang="en-US" dirty="0" smtClean="0"/>
              <a:t>HumMod</a:t>
            </a:r>
          </a:p>
          <a:p>
            <a:endParaRPr lang="en-US" dirty="0" smtClean="0"/>
          </a:p>
          <a:p>
            <a:r>
              <a:rPr lang="en-US" dirty="0"/>
              <a:t>OPB - http://</a:t>
            </a:r>
            <a:r>
              <a:rPr lang="en-US" dirty="0" err="1"/>
              <a:t>sbp.bhi.washington.edu</a:t>
            </a:r>
            <a:r>
              <a:rPr lang="en-US" dirty="0"/>
              <a:t>/projects/the-ontology-of-physics-for-biology-</a:t>
            </a:r>
            <a:r>
              <a:rPr lang="en-US" dirty="0" err="1"/>
              <a:t>opb</a:t>
            </a:r>
            <a:endParaRPr lang="en-US" dirty="0"/>
          </a:p>
        </p:txBody>
      </p:sp>
    </p:spTree>
    <p:extLst>
      <p:ext uri="{BB962C8B-B14F-4D97-AF65-F5344CB8AC3E}">
        <p14:creationId xmlns:p14="http://schemas.microsoft.com/office/powerpoint/2010/main" val="1013775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Set </a:t>
            </a:r>
            <a:r>
              <a:rPr lang="mr-IN" dirty="0" smtClean="0"/>
              <a:t>–</a:t>
            </a:r>
            <a:r>
              <a:rPr lang="en-US" dirty="0" smtClean="0"/>
              <a:t> Systemic Response</a:t>
            </a:r>
            <a:endParaRPr lang="en-US" dirty="0"/>
          </a:p>
        </p:txBody>
      </p:sp>
      <p:sp>
        <p:nvSpPr>
          <p:cNvPr id="3" name="Content Placeholder 2"/>
          <p:cNvSpPr>
            <a:spLocks noGrp="1"/>
          </p:cNvSpPr>
          <p:nvPr>
            <p:ph sz="half" idx="1"/>
          </p:nvPr>
        </p:nvSpPr>
        <p:spPr>
          <a:xfrm>
            <a:off x="628650" y="1825625"/>
            <a:ext cx="3054350" cy="4351338"/>
          </a:xfrm>
        </p:spPr>
        <p:txBody>
          <a:bodyPr>
            <a:normAutofit/>
          </a:bodyPr>
          <a:lstStyle/>
          <a:p>
            <a:r>
              <a:rPr lang="en-US" sz="1600" dirty="0" smtClean="0"/>
              <a:t>Septic shock</a:t>
            </a:r>
          </a:p>
          <a:p>
            <a:r>
              <a:rPr lang="en-US" sz="1600" dirty="0" smtClean="0"/>
              <a:t>Hemorrhagic shock</a:t>
            </a:r>
          </a:p>
          <a:p>
            <a:r>
              <a:rPr lang="en-US" sz="1600" dirty="0" smtClean="0"/>
              <a:t>Cardiogenic shock</a:t>
            </a:r>
          </a:p>
          <a:p>
            <a:r>
              <a:rPr lang="en-US" sz="1600" dirty="0" smtClean="0"/>
              <a:t>Neurogenic shock</a:t>
            </a:r>
          </a:p>
          <a:p>
            <a:r>
              <a:rPr lang="en-US" sz="1600" dirty="0" smtClean="0"/>
              <a:t>Hypoxia</a:t>
            </a:r>
          </a:p>
          <a:p>
            <a:r>
              <a:rPr lang="en-US" sz="1600" dirty="0" smtClean="0"/>
              <a:t>Inflammatory response</a:t>
            </a:r>
          </a:p>
          <a:p>
            <a:r>
              <a:rPr lang="en-US" sz="1600" dirty="0" smtClean="0"/>
              <a:t>Hyperkalemia</a:t>
            </a:r>
          </a:p>
          <a:p>
            <a:r>
              <a:rPr lang="en-US" sz="1600" dirty="0" smtClean="0"/>
              <a:t>Hypokalemia</a:t>
            </a:r>
          </a:p>
          <a:p>
            <a:r>
              <a:rPr lang="en-US" sz="1600" dirty="0"/>
              <a:t>Hypernatremia</a:t>
            </a:r>
          </a:p>
          <a:p>
            <a:r>
              <a:rPr lang="en-US" sz="1600" dirty="0" smtClean="0"/>
              <a:t>Hyponatremia</a:t>
            </a:r>
            <a:endParaRPr lang="en-US" sz="1600" dirty="0"/>
          </a:p>
          <a:p>
            <a:r>
              <a:rPr lang="en-US" sz="1600" dirty="0" smtClean="0"/>
              <a:t>Hypercalcemia</a:t>
            </a:r>
            <a:endParaRPr lang="en-US" sz="1600" dirty="0"/>
          </a:p>
          <a:p>
            <a:r>
              <a:rPr lang="en-US" sz="1600" dirty="0" smtClean="0"/>
              <a:t>Hypocalcemia</a:t>
            </a:r>
            <a:endParaRPr lang="en-US" sz="1600" dirty="0"/>
          </a:p>
        </p:txBody>
      </p:sp>
      <p:sp>
        <p:nvSpPr>
          <p:cNvPr id="4" name="Content Placeholder 3"/>
          <p:cNvSpPr>
            <a:spLocks noGrp="1"/>
          </p:cNvSpPr>
          <p:nvPr>
            <p:ph sz="half" idx="2"/>
          </p:nvPr>
        </p:nvSpPr>
        <p:spPr>
          <a:xfrm>
            <a:off x="3619500" y="1822450"/>
            <a:ext cx="5480050" cy="4351338"/>
          </a:xfrm>
        </p:spPr>
        <p:txBody>
          <a:bodyPr>
            <a:normAutofit/>
          </a:bodyPr>
          <a:lstStyle/>
          <a:p>
            <a:r>
              <a:rPr lang="en-US" sz="1600" dirty="0"/>
              <a:t>Infection</a:t>
            </a:r>
          </a:p>
          <a:p>
            <a:r>
              <a:rPr lang="en-US" sz="1600" dirty="0"/>
              <a:t>Blood loss</a:t>
            </a:r>
          </a:p>
          <a:p>
            <a:r>
              <a:rPr lang="en-US" sz="1600" dirty="0"/>
              <a:t>Heart not </a:t>
            </a:r>
            <a:r>
              <a:rPr lang="en-US" sz="1600" dirty="0" smtClean="0"/>
              <a:t>pumping enough</a:t>
            </a:r>
            <a:endParaRPr lang="en-US" sz="1600" dirty="0"/>
          </a:p>
          <a:p>
            <a:r>
              <a:rPr lang="en-US" sz="1600" dirty="0"/>
              <a:t>disruption of the autonomic pathways within the spinal cord</a:t>
            </a:r>
          </a:p>
          <a:p>
            <a:r>
              <a:rPr lang="en-US" sz="1600" dirty="0"/>
              <a:t>deficiency in the amount of oxygen reaching the tissues</a:t>
            </a:r>
          </a:p>
          <a:p>
            <a:r>
              <a:rPr lang="en-US" sz="1600" dirty="0"/>
              <a:t> tissues are injured by bacteria, trauma, toxins, </a:t>
            </a:r>
            <a:r>
              <a:rPr lang="en-US" sz="1600" dirty="0" smtClean="0"/>
              <a:t>heat</a:t>
            </a:r>
          </a:p>
          <a:p>
            <a:r>
              <a:rPr lang="en-US" sz="1600" dirty="0"/>
              <a:t>elevated level of </a:t>
            </a:r>
            <a:r>
              <a:rPr lang="en-US" sz="1600" dirty="0" smtClean="0"/>
              <a:t>potassium, kidney failure</a:t>
            </a:r>
          </a:p>
          <a:p>
            <a:r>
              <a:rPr lang="en-US" sz="1600" dirty="0"/>
              <a:t> low level of </a:t>
            </a:r>
            <a:r>
              <a:rPr lang="en-US" sz="1600" dirty="0" smtClean="0"/>
              <a:t>potassium, diarrhea, medications</a:t>
            </a:r>
          </a:p>
          <a:p>
            <a:r>
              <a:rPr lang="en-US" sz="1600" dirty="0"/>
              <a:t>high </a:t>
            </a:r>
            <a:r>
              <a:rPr lang="en-US" sz="1600" dirty="0">
                <a:hlinkClick r:id="rId2" tooltip="Sodium ion"/>
              </a:rPr>
              <a:t>sodium ion</a:t>
            </a:r>
            <a:r>
              <a:rPr lang="en-US" sz="1600" dirty="0"/>
              <a:t> level in the </a:t>
            </a:r>
            <a:r>
              <a:rPr lang="en-US" sz="1600" dirty="0">
                <a:hlinkClick r:id="rId3" tooltip="Serum (blood)"/>
              </a:rPr>
              <a:t>blood</a:t>
            </a:r>
            <a:r>
              <a:rPr lang="en-US" sz="1600" dirty="0"/>
              <a:t>, hydration </a:t>
            </a:r>
            <a:r>
              <a:rPr lang="en-US" sz="1600" dirty="0" smtClean="0"/>
              <a:t>related</a:t>
            </a:r>
          </a:p>
          <a:p>
            <a:r>
              <a:rPr lang="en-US" sz="1600" dirty="0" smtClean="0"/>
              <a:t>Low</a:t>
            </a:r>
            <a:r>
              <a:rPr lang="en-US" sz="1600" dirty="0"/>
              <a:t> </a:t>
            </a:r>
            <a:r>
              <a:rPr lang="en-US" sz="1600" dirty="0">
                <a:hlinkClick r:id="rId4" tooltip="Sodium"/>
              </a:rPr>
              <a:t>sodium</a:t>
            </a:r>
            <a:r>
              <a:rPr lang="en-US" sz="1600" dirty="0"/>
              <a:t> level in the </a:t>
            </a:r>
            <a:r>
              <a:rPr lang="en-US" sz="1600" dirty="0" smtClean="0">
                <a:hlinkClick r:id="rId3" tooltip="Serum (blood)"/>
              </a:rPr>
              <a:t>blood</a:t>
            </a:r>
            <a:endParaRPr lang="en-US" sz="1600" dirty="0" smtClean="0"/>
          </a:p>
          <a:p>
            <a:r>
              <a:rPr lang="en-US" sz="1600" dirty="0"/>
              <a:t>high </a:t>
            </a:r>
            <a:r>
              <a:rPr lang="en-US" sz="1600" dirty="0">
                <a:hlinkClick r:id="rId5" tooltip="Calcium"/>
              </a:rPr>
              <a:t>calcium</a:t>
            </a:r>
            <a:r>
              <a:rPr lang="en-US" sz="1600" dirty="0"/>
              <a:t> </a:t>
            </a:r>
            <a:r>
              <a:rPr lang="en-US" sz="1600" dirty="0" smtClean="0"/>
              <a:t>level </a:t>
            </a:r>
            <a:r>
              <a:rPr lang="en-US" sz="1600" dirty="0"/>
              <a:t>in the </a:t>
            </a:r>
            <a:r>
              <a:rPr lang="en-US" sz="1600" dirty="0">
                <a:hlinkClick r:id="rId6" tooltip="Blood serum"/>
              </a:rPr>
              <a:t>blood </a:t>
            </a:r>
            <a:r>
              <a:rPr lang="en-US" sz="1600" dirty="0" smtClean="0">
                <a:hlinkClick r:id="rId6" tooltip="Blood serum"/>
              </a:rPr>
              <a:t>serum</a:t>
            </a:r>
            <a:endParaRPr lang="en-US" sz="1600" dirty="0" smtClean="0"/>
          </a:p>
          <a:p>
            <a:r>
              <a:rPr lang="en-US" sz="1600" dirty="0" smtClean="0"/>
              <a:t>low</a:t>
            </a:r>
            <a:r>
              <a:rPr lang="en-US" sz="1600" dirty="0"/>
              <a:t> </a:t>
            </a:r>
            <a:r>
              <a:rPr lang="en-US" sz="1600" dirty="0">
                <a:hlinkClick r:id="rId5" tooltip="Calcium"/>
              </a:rPr>
              <a:t>calcium</a:t>
            </a:r>
            <a:r>
              <a:rPr lang="en-US" sz="1600" dirty="0"/>
              <a:t> </a:t>
            </a:r>
            <a:r>
              <a:rPr lang="en-US" sz="1600" dirty="0" smtClean="0"/>
              <a:t>level </a:t>
            </a:r>
            <a:r>
              <a:rPr lang="en-US" sz="1600" dirty="0"/>
              <a:t>in the </a:t>
            </a:r>
            <a:r>
              <a:rPr lang="en-US" sz="1600" dirty="0">
                <a:hlinkClick r:id="rId6" tooltip="Blood serum"/>
              </a:rPr>
              <a:t>blood serum</a:t>
            </a:r>
            <a:endParaRPr lang="en-US" sz="1600" dirty="0"/>
          </a:p>
        </p:txBody>
      </p:sp>
    </p:spTree>
    <p:extLst>
      <p:ext uri="{BB962C8B-B14F-4D97-AF65-F5344CB8AC3E}">
        <p14:creationId xmlns:p14="http://schemas.microsoft.com/office/powerpoint/2010/main" val="634199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Set </a:t>
            </a:r>
            <a:r>
              <a:rPr lang="en-US" dirty="0"/>
              <a:t>- Environment</a:t>
            </a:r>
          </a:p>
        </p:txBody>
      </p:sp>
      <p:sp>
        <p:nvSpPr>
          <p:cNvPr id="3" name="Content Placeholder 2"/>
          <p:cNvSpPr>
            <a:spLocks noGrp="1"/>
          </p:cNvSpPr>
          <p:nvPr>
            <p:ph idx="1"/>
          </p:nvPr>
        </p:nvSpPr>
        <p:spPr/>
        <p:txBody>
          <a:bodyPr>
            <a:normAutofit lnSpcReduction="10000"/>
          </a:bodyPr>
          <a:lstStyle/>
          <a:p>
            <a:r>
              <a:rPr lang="en-US" dirty="0" smtClean="0"/>
              <a:t>Temperature </a:t>
            </a:r>
            <a:r>
              <a:rPr lang="mr-IN" dirty="0" smtClean="0"/>
              <a:t>–</a:t>
            </a:r>
            <a:r>
              <a:rPr lang="en-US" dirty="0" smtClean="0"/>
              <a:t> F</a:t>
            </a:r>
            <a:r>
              <a:rPr lang="en-US" baseline="30000" dirty="0" smtClean="0"/>
              <a:t>0</a:t>
            </a:r>
          </a:p>
          <a:p>
            <a:r>
              <a:rPr lang="en-US" dirty="0" smtClean="0"/>
              <a:t>Light - </a:t>
            </a:r>
            <a:r>
              <a:rPr lang="en-US" dirty="0"/>
              <a:t>l</a:t>
            </a:r>
            <a:r>
              <a:rPr lang="en-US" dirty="0" smtClean="0"/>
              <a:t>ocation, direction, color, intensity</a:t>
            </a:r>
          </a:p>
          <a:p>
            <a:r>
              <a:rPr lang="en-US" dirty="0" smtClean="0"/>
              <a:t>Smell</a:t>
            </a:r>
          </a:p>
          <a:p>
            <a:r>
              <a:rPr lang="en-US" dirty="0" smtClean="0"/>
              <a:t>Humidity (%)</a:t>
            </a:r>
          </a:p>
          <a:p>
            <a:r>
              <a:rPr lang="en-US" dirty="0" smtClean="0"/>
              <a:t>Altitude (</a:t>
            </a:r>
            <a:r>
              <a:rPr lang="en-US" dirty="0" err="1" smtClean="0"/>
              <a:t>ft</a:t>
            </a:r>
            <a:r>
              <a:rPr lang="en-US" dirty="0" smtClean="0"/>
              <a:t>)</a:t>
            </a:r>
          </a:p>
          <a:p>
            <a:r>
              <a:rPr lang="en-US" dirty="0" smtClean="0"/>
              <a:t>Land, Sea, Air (0,1,2)</a:t>
            </a:r>
          </a:p>
          <a:p>
            <a:r>
              <a:rPr lang="en-US" dirty="0" smtClean="0"/>
              <a:t>Sound (recording + </a:t>
            </a:r>
            <a:r>
              <a:rPr lang="en-US" dirty="0" err="1" smtClean="0"/>
              <a:t>dbl</a:t>
            </a:r>
            <a:r>
              <a:rPr lang="en-US" dirty="0" smtClean="0"/>
              <a:t>)</a:t>
            </a:r>
          </a:p>
          <a:p>
            <a:r>
              <a:rPr lang="en-US" dirty="0" smtClean="0"/>
              <a:t>Time of Day (</a:t>
            </a:r>
            <a:r>
              <a:rPr lang="en-US" dirty="0"/>
              <a:t>UCT) </a:t>
            </a:r>
            <a:r>
              <a:rPr lang="en-US" sz="1300" dirty="0"/>
              <a:t>https://</a:t>
            </a:r>
            <a:r>
              <a:rPr lang="en-US" sz="1300" dirty="0" err="1"/>
              <a:t>www.timeanddate.com</a:t>
            </a:r>
            <a:r>
              <a:rPr lang="en-US" sz="1300" dirty="0"/>
              <a:t>/</a:t>
            </a:r>
            <a:r>
              <a:rPr lang="en-US" sz="1300" dirty="0" err="1"/>
              <a:t>worldclock</a:t>
            </a:r>
            <a:r>
              <a:rPr lang="en-US" sz="1300" dirty="0"/>
              <a:t>/</a:t>
            </a:r>
            <a:r>
              <a:rPr lang="en-US" sz="1300" dirty="0" err="1"/>
              <a:t>timezone</a:t>
            </a:r>
            <a:r>
              <a:rPr lang="en-US" sz="1300" dirty="0"/>
              <a:t>/</a:t>
            </a:r>
            <a:r>
              <a:rPr lang="en-US" sz="1300" dirty="0" err="1"/>
              <a:t>utc</a:t>
            </a:r>
            <a:endParaRPr lang="en-US" sz="1300" dirty="0" smtClean="0"/>
          </a:p>
          <a:p>
            <a:r>
              <a:rPr lang="en-US" dirty="0" smtClean="0"/>
              <a:t>Wet weather</a:t>
            </a:r>
          </a:p>
          <a:p>
            <a:pPr lvl="1"/>
            <a:endParaRPr lang="en-US" dirty="0"/>
          </a:p>
        </p:txBody>
      </p:sp>
    </p:spTree>
    <p:extLst>
      <p:ext uri="{BB962C8B-B14F-4D97-AF65-F5344CB8AC3E}">
        <p14:creationId xmlns:p14="http://schemas.microsoft.com/office/powerpoint/2010/main" val="18991021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26814577"/>
              </p:ext>
            </p:extLst>
          </p:nvPr>
        </p:nvGraphicFramePr>
        <p:xfrm>
          <a:off x="375633" y="1300767"/>
          <a:ext cx="8392734" cy="5133754"/>
        </p:xfrm>
        <a:graphic>
          <a:graphicData uri="http://schemas.openxmlformats.org/drawingml/2006/table">
            <a:tbl>
              <a:tblPr firstRow="1" bandRow="1">
                <a:tableStyleId>{5C22544A-7EE6-4342-B048-85BDC9FD1C3A}</a:tableStyleId>
              </a:tblPr>
              <a:tblGrid>
                <a:gridCol w="1916806"/>
                <a:gridCol w="1053922"/>
                <a:gridCol w="1184856"/>
                <a:gridCol w="1159098"/>
                <a:gridCol w="1133341"/>
                <a:gridCol w="1043189"/>
                <a:gridCol w="901522"/>
              </a:tblGrid>
              <a:tr h="662670">
                <a:tc>
                  <a:txBody>
                    <a:bodyPr/>
                    <a:lstStyle/>
                    <a:p>
                      <a:pPr marL="0" algn="r" defTabSz="914400" rtl="0" eaLnBrk="1" latinLnBrk="0" hangingPunct="1"/>
                      <a:r>
                        <a:rPr lang="en-US" sz="1800" b="1" i="1" kern="1200" dirty="0" smtClean="0">
                          <a:solidFill>
                            <a:schemeClr val="dk1"/>
                          </a:solidFill>
                          <a:latin typeface="+mn-lt"/>
                          <a:ea typeface="+mn-ea"/>
                          <a:cs typeface="+mn-cs"/>
                        </a:rPr>
                        <a:t>Data Tables</a:t>
                      </a:r>
                      <a:endParaRPr lang="en-US" sz="1800" b="1" i="1" kern="1200" dirty="0">
                        <a:solidFill>
                          <a:schemeClr val="dk1"/>
                        </a:solidFill>
                        <a:latin typeface="+mn-lt"/>
                        <a:ea typeface="+mn-ea"/>
                        <a:cs typeface="+mn-cs"/>
                      </a:endParaRPr>
                    </a:p>
                  </a:txBody>
                  <a:tcPr/>
                </a:tc>
                <a:tc>
                  <a:txBody>
                    <a:bodyPr/>
                    <a:lstStyle/>
                    <a:p>
                      <a:r>
                        <a:rPr lang="en-US" sz="1200" dirty="0" smtClean="0"/>
                        <a:t>EMR</a:t>
                      </a:r>
                      <a:endParaRPr lang="en-US" sz="1200" dirty="0"/>
                    </a:p>
                  </a:txBody>
                  <a:tcPr/>
                </a:tc>
                <a:tc>
                  <a:txBody>
                    <a:bodyPr/>
                    <a:lstStyle/>
                    <a:p>
                      <a:r>
                        <a:rPr lang="en-US" sz="1200" dirty="0" smtClean="0"/>
                        <a:t>ICD-10</a:t>
                      </a:r>
                      <a:endParaRPr lang="en-US" sz="1200" dirty="0"/>
                    </a:p>
                  </a:txBody>
                  <a:tcPr/>
                </a:tc>
                <a:tc>
                  <a:txBody>
                    <a:bodyPr/>
                    <a:lstStyle/>
                    <a:p>
                      <a:r>
                        <a:rPr lang="en-US" sz="1200" dirty="0" smtClean="0"/>
                        <a:t>Physical Findings</a:t>
                      </a:r>
                      <a:endParaRPr lang="en-US" sz="1200" dirty="0"/>
                    </a:p>
                  </a:txBody>
                  <a:tcPr/>
                </a:tc>
                <a:tc>
                  <a:txBody>
                    <a:bodyPr/>
                    <a:lstStyle/>
                    <a:p>
                      <a:r>
                        <a:rPr lang="en-US" sz="1200" dirty="0" smtClean="0"/>
                        <a:t>Encounter</a:t>
                      </a:r>
                      <a:r>
                        <a:rPr lang="en-US" sz="1200" baseline="0" dirty="0" smtClean="0"/>
                        <a:t> Environment</a:t>
                      </a:r>
                      <a:endParaRPr lang="en-US" sz="1200" dirty="0"/>
                    </a:p>
                  </a:txBody>
                  <a:tcPr/>
                </a:tc>
                <a:tc>
                  <a:txBody>
                    <a:bodyPr/>
                    <a:lstStyle/>
                    <a:p>
                      <a:endParaRPr lang="en-US" sz="1200"/>
                    </a:p>
                  </a:txBody>
                  <a:tcPr/>
                </a:tc>
                <a:tc>
                  <a:txBody>
                    <a:bodyPr/>
                    <a:lstStyle/>
                    <a:p>
                      <a:endParaRPr lang="en-US" sz="1200" dirty="0"/>
                    </a:p>
                  </a:txBody>
                  <a:tcPr/>
                </a:tc>
              </a:tr>
              <a:tr h="638095">
                <a:tc>
                  <a:txBody>
                    <a:bodyPr/>
                    <a:lstStyle/>
                    <a:p>
                      <a:r>
                        <a:rPr lang="en-US" b="1" i="1" dirty="0" smtClean="0"/>
                        <a:t>Data Objects</a:t>
                      </a:r>
                      <a:endParaRPr lang="en-US" b="1" i="1" dirty="0"/>
                    </a:p>
                  </a:txBody>
                  <a:tcPr anchor="b"/>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r h="483030">
                <a:tc>
                  <a:txBody>
                    <a:bodyPr/>
                    <a:lstStyle/>
                    <a:p>
                      <a:r>
                        <a:rPr lang="en-US" dirty="0" smtClean="0"/>
                        <a:t>Scenario</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833723">
                <a:tc>
                  <a:txBody>
                    <a:bodyPr/>
                    <a:lstStyle/>
                    <a:p>
                      <a:r>
                        <a:rPr lang="en-US" dirty="0" smtClean="0"/>
                        <a:t>Student</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833723">
                <a:tc>
                  <a:txBody>
                    <a:bodyPr/>
                    <a:lstStyle/>
                    <a:p>
                      <a:r>
                        <a:rPr lang="en-US" dirty="0" smtClean="0"/>
                        <a:t>System</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83030">
                <a:tc>
                  <a:txBody>
                    <a:bodyPr/>
                    <a:lstStyle/>
                    <a:p>
                      <a:r>
                        <a:rPr lang="en-US" dirty="0" smtClean="0"/>
                        <a:t>Patient</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833723">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0503609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Engine </a:t>
            </a:r>
            <a:r>
              <a:rPr lang="mr-IN" dirty="0" smtClean="0"/>
              <a:t>–</a:t>
            </a:r>
            <a:r>
              <a:rPr lang="en-US" dirty="0" smtClean="0"/>
              <a:t> Trigger Events</a:t>
            </a:r>
            <a:endParaRPr lang="en-US" dirty="0"/>
          </a:p>
        </p:txBody>
      </p:sp>
      <p:sp>
        <p:nvSpPr>
          <p:cNvPr id="3" name="Content Placeholder 2"/>
          <p:cNvSpPr>
            <a:spLocks noGrp="1"/>
          </p:cNvSpPr>
          <p:nvPr>
            <p:ph idx="1"/>
          </p:nvPr>
        </p:nvSpPr>
        <p:spPr/>
        <p:txBody>
          <a:bodyPr/>
          <a:lstStyle/>
          <a:p>
            <a:r>
              <a:rPr lang="en-US" dirty="0" smtClean="0"/>
              <a:t>Time driven</a:t>
            </a:r>
          </a:p>
          <a:p>
            <a:r>
              <a:rPr lang="en-US" dirty="0" smtClean="0"/>
              <a:t>Conditional</a:t>
            </a:r>
          </a:p>
          <a:p>
            <a:r>
              <a:rPr lang="en-US" dirty="0" smtClean="0"/>
              <a:t>Operator driven</a:t>
            </a:r>
            <a:endParaRPr lang="en-US" dirty="0"/>
          </a:p>
        </p:txBody>
      </p:sp>
    </p:spTree>
    <p:extLst>
      <p:ext uri="{BB962C8B-B14F-4D97-AF65-F5344CB8AC3E}">
        <p14:creationId xmlns:p14="http://schemas.microsoft.com/office/powerpoint/2010/main" val="1233805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Blocks</a:t>
            </a:r>
            <a:endParaRPr lang="en-US" dirty="0"/>
          </a:p>
        </p:txBody>
      </p:sp>
      <p:sp>
        <p:nvSpPr>
          <p:cNvPr id="4" name="Rounded Rectangle 3"/>
          <p:cNvSpPr/>
          <p:nvPr/>
        </p:nvSpPr>
        <p:spPr>
          <a:xfrm>
            <a:off x="897500" y="3348510"/>
            <a:ext cx="1481071" cy="63106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Scenario </a:t>
            </a:r>
            <a:r>
              <a:rPr lang="en-US" smtClean="0"/>
              <a:t>State Engine</a:t>
            </a:r>
            <a:endParaRPr lang="en-US"/>
          </a:p>
        </p:txBody>
      </p:sp>
      <p:sp>
        <p:nvSpPr>
          <p:cNvPr id="5" name="Rounded Rectangle 4"/>
          <p:cNvSpPr/>
          <p:nvPr/>
        </p:nvSpPr>
        <p:spPr>
          <a:xfrm>
            <a:off x="4072138" y="3348509"/>
            <a:ext cx="1481071" cy="63106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mtClean="0"/>
              <a:t>Simulator State </a:t>
            </a:r>
            <a:r>
              <a:rPr lang="en-US" dirty="0" smtClean="0"/>
              <a:t>Engine</a:t>
            </a:r>
            <a:endParaRPr lang="en-US" dirty="0"/>
          </a:p>
        </p:txBody>
      </p:sp>
      <p:sp>
        <p:nvSpPr>
          <p:cNvPr id="6" name="Rounded Rectangle 5"/>
          <p:cNvSpPr/>
          <p:nvPr/>
        </p:nvSpPr>
        <p:spPr>
          <a:xfrm>
            <a:off x="7034280" y="3348509"/>
            <a:ext cx="1481071" cy="63106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Physiology Engine</a:t>
            </a:r>
            <a:endParaRPr lang="en-US" dirty="0"/>
          </a:p>
        </p:txBody>
      </p:sp>
      <p:sp>
        <p:nvSpPr>
          <p:cNvPr id="7" name="Rounded Rectangle 6"/>
          <p:cNvSpPr/>
          <p:nvPr/>
        </p:nvSpPr>
        <p:spPr>
          <a:xfrm>
            <a:off x="897499" y="4117685"/>
            <a:ext cx="7708003" cy="63106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DDS Based Communication  Layer</a:t>
            </a:r>
            <a:endParaRPr lang="en-US" dirty="0"/>
          </a:p>
        </p:txBody>
      </p:sp>
      <p:sp>
        <p:nvSpPr>
          <p:cNvPr id="8" name="Rounded Rectangle 7"/>
          <p:cNvSpPr/>
          <p:nvPr/>
        </p:nvSpPr>
        <p:spPr>
          <a:xfrm>
            <a:off x="897500" y="4989892"/>
            <a:ext cx="1481071" cy="63106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Body</a:t>
            </a:r>
          </a:p>
          <a:p>
            <a:pPr algn="ctr"/>
            <a:r>
              <a:rPr lang="en-US" dirty="0" smtClean="0"/>
              <a:t>Segment</a:t>
            </a:r>
            <a:endParaRPr lang="en-US" dirty="0"/>
          </a:p>
        </p:txBody>
      </p:sp>
      <p:sp>
        <p:nvSpPr>
          <p:cNvPr id="9" name="Rounded Rectangle 8"/>
          <p:cNvSpPr/>
          <p:nvPr/>
        </p:nvSpPr>
        <p:spPr>
          <a:xfrm>
            <a:off x="2449403" y="4989891"/>
            <a:ext cx="1481071" cy="63106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Body</a:t>
            </a:r>
            <a:endParaRPr lang="en-US" dirty="0" smtClean="0"/>
          </a:p>
          <a:p>
            <a:pPr algn="ctr"/>
            <a:r>
              <a:rPr lang="en-US" dirty="0" smtClean="0"/>
              <a:t>Segment</a:t>
            </a:r>
            <a:endParaRPr lang="en-US" dirty="0"/>
          </a:p>
        </p:txBody>
      </p:sp>
      <p:sp>
        <p:nvSpPr>
          <p:cNvPr id="10" name="Rounded Rectangle 9"/>
          <p:cNvSpPr/>
          <p:nvPr/>
        </p:nvSpPr>
        <p:spPr>
          <a:xfrm>
            <a:off x="4001306" y="4989890"/>
            <a:ext cx="1481071" cy="63106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Body </a:t>
            </a:r>
            <a:r>
              <a:rPr lang="en-US" dirty="0" smtClean="0"/>
              <a:t> Segment</a:t>
            </a:r>
            <a:endParaRPr lang="en-US" dirty="0"/>
          </a:p>
        </p:txBody>
      </p:sp>
      <p:sp>
        <p:nvSpPr>
          <p:cNvPr id="11" name="Rounded Rectangle 10"/>
          <p:cNvSpPr/>
          <p:nvPr/>
        </p:nvSpPr>
        <p:spPr>
          <a:xfrm>
            <a:off x="5553209" y="4989889"/>
            <a:ext cx="1481071" cy="63106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Body </a:t>
            </a:r>
            <a:r>
              <a:rPr lang="en-US" dirty="0" smtClean="0"/>
              <a:t> Segment</a:t>
            </a:r>
            <a:endParaRPr lang="en-US" dirty="0"/>
          </a:p>
        </p:txBody>
      </p:sp>
      <p:sp>
        <p:nvSpPr>
          <p:cNvPr id="12" name="Rounded Rectangle 11"/>
          <p:cNvSpPr/>
          <p:nvPr/>
        </p:nvSpPr>
        <p:spPr>
          <a:xfrm>
            <a:off x="7124431" y="4989888"/>
            <a:ext cx="1481071" cy="63106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Body </a:t>
            </a:r>
            <a:r>
              <a:rPr lang="en-US" dirty="0" smtClean="0"/>
              <a:t> Segment</a:t>
            </a:r>
            <a:endParaRPr lang="en-US" dirty="0"/>
          </a:p>
        </p:txBody>
      </p:sp>
      <p:sp>
        <p:nvSpPr>
          <p:cNvPr id="14" name="Rounded Rectangle 13"/>
          <p:cNvSpPr/>
          <p:nvPr/>
        </p:nvSpPr>
        <p:spPr>
          <a:xfrm>
            <a:off x="897501" y="5855652"/>
            <a:ext cx="711556" cy="63106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smtClean="0"/>
              <a:t>Sub- Segments</a:t>
            </a:r>
            <a:endParaRPr lang="en-US" sz="900" dirty="0"/>
          </a:p>
        </p:txBody>
      </p:sp>
      <p:sp>
        <p:nvSpPr>
          <p:cNvPr id="15" name="Rounded Rectangle 14"/>
          <p:cNvSpPr/>
          <p:nvPr/>
        </p:nvSpPr>
        <p:spPr>
          <a:xfrm>
            <a:off x="1674884" y="5855652"/>
            <a:ext cx="711556" cy="63106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a:t>Sub- Segments</a:t>
            </a:r>
          </a:p>
        </p:txBody>
      </p:sp>
      <p:sp>
        <p:nvSpPr>
          <p:cNvPr id="16" name="Rounded Rectangle 15"/>
          <p:cNvSpPr/>
          <p:nvPr/>
        </p:nvSpPr>
        <p:spPr>
          <a:xfrm>
            <a:off x="2452267" y="5855652"/>
            <a:ext cx="711556" cy="63106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a:t>Sub- Segments</a:t>
            </a:r>
          </a:p>
        </p:txBody>
      </p:sp>
      <p:sp>
        <p:nvSpPr>
          <p:cNvPr id="17" name="Rounded Rectangle 16"/>
          <p:cNvSpPr/>
          <p:nvPr/>
        </p:nvSpPr>
        <p:spPr>
          <a:xfrm>
            <a:off x="3229650" y="5855652"/>
            <a:ext cx="711556" cy="63106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a:t>Sub- Segments</a:t>
            </a:r>
          </a:p>
        </p:txBody>
      </p:sp>
      <p:sp>
        <p:nvSpPr>
          <p:cNvPr id="18" name="Rounded Rectangle 17"/>
          <p:cNvSpPr/>
          <p:nvPr/>
        </p:nvSpPr>
        <p:spPr>
          <a:xfrm>
            <a:off x="4007033" y="5855652"/>
            <a:ext cx="711556" cy="63106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a:t>Sub- Segments</a:t>
            </a:r>
          </a:p>
        </p:txBody>
      </p:sp>
      <p:sp>
        <p:nvSpPr>
          <p:cNvPr id="19" name="Rounded Rectangle 18"/>
          <p:cNvSpPr/>
          <p:nvPr/>
        </p:nvSpPr>
        <p:spPr>
          <a:xfrm>
            <a:off x="4784416" y="5855652"/>
            <a:ext cx="711556" cy="63106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a:t>Sub- Segments</a:t>
            </a:r>
          </a:p>
        </p:txBody>
      </p:sp>
      <p:sp>
        <p:nvSpPr>
          <p:cNvPr id="20" name="Rounded Rectangle 19"/>
          <p:cNvSpPr/>
          <p:nvPr/>
        </p:nvSpPr>
        <p:spPr>
          <a:xfrm>
            <a:off x="5561799" y="5855652"/>
            <a:ext cx="711556" cy="63106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a:t>Sub- Segments</a:t>
            </a:r>
          </a:p>
        </p:txBody>
      </p:sp>
      <p:sp>
        <p:nvSpPr>
          <p:cNvPr id="21" name="Rounded Rectangle 20"/>
          <p:cNvSpPr/>
          <p:nvPr/>
        </p:nvSpPr>
        <p:spPr>
          <a:xfrm>
            <a:off x="6339182" y="5855652"/>
            <a:ext cx="711556" cy="63106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a:t>Sub- Segments</a:t>
            </a:r>
          </a:p>
        </p:txBody>
      </p:sp>
      <p:sp>
        <p:nvSpPr>
          <p:cNvPr id="22" name="Rounded Rectangle 21"/>
          <p:cNvSpPr/>
          <p:nvPr/>
        </p:nvSpPr>
        <p:spPr>
          <a:xfrm>
            <a:off x="7116565" y="5855652"/>
            <a:ext cx="711556" cy="63106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a:t>Sub- Segments</a:t>
            </a:r>
          </a:p>
        </p:txBody>
      </p:sp>
      <p:sp>
        <p:nvSpPr>
          <p:cNvPr id="23" name="Rounded Rectangle 22"/>
          <p:cNvSpPr/>
          <p:nvPr/>
        </p:nvSpPr>
        <p:spPr>
          <a:xfrm>
            <a:off x="7893946" y="5855652"/>
            <a:ext cx="711556" cy="63106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a:t>Sub- Segments</a:t>
            </a:r>
          </a:p>
        </p:txBody>
      </p:sp>
      <p:sp>
        <p:nvSpPr>
          <p:cNvPr id="24" name="Rounded Rectangle 23"/>
          <p:cNvSpPr/>
          <p:nvPr/>
        </p:nvSpPr>
        <p:spPr>
          <a:xfrm>
            <a:off x="905369" y="2545352"/>
            <a:ext cx="1481071" cy="63106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smtClean="0"/>
              <a:t>Supporting Modules</a:t>
            </a:r>
          </a:p>
          <a:p>
            <a:pPr algn="ctr"/>
            <a:r>
              <a:rPr lang="en-US" sz="1100" dirty="0" smtClean="0"/>
              <a:t>Educational</a:t>
            </a:r>
            <a:endParaRPr lang="en-US" sz="1100" dirty="0"/>
          </a:p>
        </p:txBody>
      </p:sp>
      <p:sp>
        <p:nvSpPr>
          <p:cNvPr id="25" name="Rounded Rectangle 24"/>
          <p:cNvSpPr/>
          <p:nvPr/>
        </p:nvSpPr>
        <p:spPr>
          <a:xfrm>
            <a:off x="2428541" y="2545352"/>
            <a:ext cx="1481071" cy="63106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smtClean="0"/>
              <a:t>Supporting Modules</a:t>
            </a:r>
          </a:p>
          <a:p>
            <a:pPr algn="ctr"/>
            <a:r>
              <a:rPr lang="en-US" sz="1100" dirty="0" smtClean="0"/>
              <a:t>Devices</a:t>
            </a:r>
            <a:endParaRPr lang="en-US" sz="1100" dirty="0"/>
          </a:p>
        </p:txBody>
      </p:sp>
      <p:sp>
        <p:nvSpPr>
          <p:cNvPr id="26" name="Rounded Rectangle 25"/>
          <p:cNvSpPr/>
          <p:nvPr/>
        </p:nvSpPr>
        <p:spPr>
          <a:xfrm>
            <a:off x="3951713" y="2545352"/>
            <a:ext cx="1481071" cy="63106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smtClean="0"/>
              <a:t>Supporting Modules</a:t>
            </a:r>
          </a:p>
          <a:p>
            <a:pPr algn="ctr"/>
            <a:r>
              <a:rPr lang="en-US" sz="1100" dirty="0" smtClean="0"/>
              <a:t>Monitors</a:t>
            </a:r>
            <a:endParaRPr lang="en-US" sz="1100" dirty="0"/>
          </a:p>
        </p:txBody>
      </p:sp>
      <p:sp>
        <p:nvSpPr>
          <p:cNvPr id="27" name="Rounded Rectangle 26"/>
          <p:cNvSpPr/>
          <p:nvPr/>
        </p:nvSpPr>
        <p:spPr>
          <a:xfrm>
            <a:off x="5474885" y="2545352"/>
            <a:ext cx="1481071" cy="63106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smtClean="0"/>
              <a:t>Supporting Modules </a:t>
            </a:r>
            <a:endParaRPr lang="en-US" sz="1100" dirty="0"/>
          </a:p>
        </p:txBody>
      </p:sp>
      <p:sp>
        <p:nvSpPr>
          <p:cNvPr id="28" name="Rounded Rectangle 27"/>
          <p:cNvSpPr/>
          <p:nvPr/>
        </p:nvSpPr>
        <p:spPr>
          <a:xfrm>
            <a:off x="6998057" y="2545352"/>
            <a:ext cx="1481071" cy="63106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smtClean="0"/>
              <a:t>Supporting Modules</a:t>
            </a:r>
            <a:endParaRPr lang="en-US" sz="1100" dirty="0"/>
          </a:p>
        </p:txBody>
      </p:sp>
      <p:sp>
        <p:nvSpPr>
          <p:cNvPr id="3" name="TextBox 2"/>
          <p:cNvSpPr txBox="1"/>
          <p:nvPr/>
        </p:nvSpPr>
        <p:spPr>
          <a:xfrm>
            <a:off x="6059369" y="556327"/>
            <a:ext cx="1960986" cy="2031325"/>
          </a:xfrm>
          <a:prstGeom prst="rect">
            <a:avLst/>
          </a:prstGeom>
          <a:noFill/>
        </p:spPr>
        <p:txBody>
          <a:bodyPr wrap="none" rtlCol="0">
            <a:spAutoFit/>
          </a:bodyPr>
          <a:lstStyle/>
          <a:p>
            <a:r>
              <a:rPr lang="en-US" dirty="0" smtClean="0"/>
              <a:t>PERIPHERALS</a:t>
            </a:r>
          </a:p>
          <a:p>
            <a:pPr marL="285750" indent="-285750">
              <a:buFont typeface="Arial" charset="0"/>
              <a:buChar char="•"/>
            </a:pPr>
            <a:r>
              <a:rPr lang="en-US" dirty="0" smtClean="0"/>
              <a:t>Virtual Patient</a:t>
            </a:r>
          </a:p>
          <a:p>
            <a:pPr marL="285750" indent="-285750">
              <a:buFont typeface="Arial" charset="0"/>
              <a:buChar char="•"/>
            </a:pPr>
            <a:r>
              <a:rPr lang="en-US" dirty="0" smtClean="0"/>
              <a:t>LMS</a:t>
            </a:r>
          </a:p>
          <a:p>
            <a:pPr marL="285750" indent="-285750">
              <a:buFont typeface="Arial" charset="0"/>
              <a:buChar char="•"/>
            </a:pPr>
            <a:r>
              <a:rPr lang="en-US" dirty="0" smtClean="0"/>
              <a:t>Ventilator</a:t>
            </a:r>
          </a:p>
          <a:p>
            <a:pPr marL="285750" indent="-285750">
              <a:buFont typeface="Arial" charset="0"/>
              <a:buChar char="•"/>
            </a:pPr>
            <a:r>
              <a:rPr lang="en-US" dirty="0" smtClean="0"/>
              <a:t>Patient Monitor</a:t>
            </a:r>
          </a:p>
          <a:p>
            <a:pPr marL="285750" indent="-285750">
              <a:buFont typeface="Arial" charset="0"/>
              <a:buChar char="•"/>
            </a:pPr>
            <a:r>
              <a:rPr lang="en-US" dirty="0" smtClean="0"/>
              <a:t>Devices</a:t>
            </a:r>
          </a:p>
          <a:p>
            <a:pPr marL="285750" indent="-285750">
              <a:buFont typeface="Arial" charset="0"/>
              <a:buChar char="•"/>
            </a:pPr>
            <a:endParaRPr lang="en-US" dirty="0"/>
          </a:p>
        </p:txBody>
      </p:sp>
    </p:spTree>
    <p:extLst>
      <p:ext uri="{BB962C8B-B14F-4D97-AF65-F5344CB8AC3E}">
        <p14:creationId xmlns:p14="http://schemas.microsoft.com/office/powerpoint/2010/main" val="540228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Data Sets</a:t>
            </a:r>
            <a:endParaRPr lang="en-US" dirty="0"/>
          </a:p>
        </p:txBody>
      </p:sp>
      <p:sp>
        <p:nvSpPr>
          <p:cNvPr id="4" name="Rounded Rectangle 3"/>
          <p:cNvSpPr/>
          <p:nvPr/>
        </p:nvSpPr>
        <p:spPr>
          <a:xfrm>
            <a:off x="1181100" y="2019300"/>
            <a:ext cx="1447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Patient</a:t>
            </a:r>
            <a:endParaRPr lang="en-US" dirty="0"/>
          </a:p>
        </p:txBody>
      </p:sp>
      <p:sp>
        <p:nvSpPr>
          <p:cNvPr id="5" name="Rounded Rectangle 4"/>
          <p:cNvSpPr/>
          <p:nvPr/>
        </p:nvSpPr>
        <p:spPr>
          <a:xfrm>
            <a:off x="7454900" y="1004889"/>
            <a:ext cx="1447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Student</a:t>
            </a:r>
            <a:endParaRPr lang="en-US" dirty="0"/>
          </a:p>
        </p:txBody>
      </p:sp>
      <p:sp>
        <p:nvSpPr>
          <p:cNvPr id="6" name="Rounded Rectangle 5"/>
          <p:cNvSpPr/>
          <p:nvPr/>
        </p:nvSpPr>
        <p:spPr>
          <a:xfrm>
            <a:off x="7454900" y="2019300"/>
            <a:ext cx="1447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Simulator</a:t>
            </a:r>
            <a:endParaRPr lang="en-US" dirty="0"/>
          </a:p>
        </p:txBody>
      </p:sp>
      <p:sp>
        <p:nvSpPr>
          <p:cNvPr id="7" name="TextBox 6"/>
          <p:cNvSpPr txBox="1"/>
          <p:nvPr/>
        </p:nvSpPr>
        <p:spPr>
          <a:xfrm>
            <a:off x="772986" y="3033711"/>
            <a:ext cx="2508773" cy="1754326"/>
          </a:xfrm>
          <a:prstGeom prst="rect">
            <a:avLst/>
          </a:prstGeom>
          <a:noFill/>
        </p:spPr>
        <p:txBody>
          <a:bodyPr wrap="square" rtlCol="0">
            <a:spAutoFit/>
          </a:bodyPr>
          <a:lstStyle/>
          <a:p>
            <a:pPr marL="285750" indent="-285750">
              <a:buFont typeface="Arial" charset="0"/>
              <a:buChar char="•"/>
            </a:pPr>
            <a:r>
              <a:rPr lang="en-US" dirty="0" smtClean="0"/>
              <a:t>Anatomy</a:t>
            </a:r>
          </a:p>
          <a:p>
            <a:pPr marL="285750" indent="-285750">
              <a:buFont typeface="Arial" charset="0"/>
              <a:buChar char="•"/>
            </a:pPr>
            <a:r>
              <a:rPr lang="en-US" dirty="0" smtClean="0"/>
              <a:t>Physiology</a:t>
            </a:r>
          </a:p>
          <a:p>
            <a:pPr marL="285750" indent="-285750">
              <a:buFont typeface="Arial" charset="0"/>
              <a:buChar char="•"/>
            </a:pPr>
            <a:r>
              <a:rPr lang="en-US" dirty="0" smtClean="0"/>
              <a:t>Physical Findings</a:t>
            </a:r>
          </a:p>
          <a:p>
            <a:pPr marL="285750" indent="-285750">
              <a:buFont typeface="Arial" charset="0"/>
              <a:buChar char="•"/>
            </a:pPr>
            <a:r>
              <a:rPr lang="en-US" dirty="0" smtClean="0"/>
              <a:t>Systemic Response</a:t>
            </a:r>
          </a:p>
          <a:p>
            <a:pPr marL="285750" indent="-285750">
              <a:buFont typeface="Arial" charset="0"/>
              <a:buChar char="•"/>
            </a:pPr>
            <a:r>
              <a:rPr lang="en-US" dirty="0" smtClean="0"/>
              <a:t>Emotional Response</a:t>
            </a:r>
          </a:p>
          <a:p>
            <a:pPr marL="285750" indent="-285750">
              <a:buFont typeface="Arial" charset="0"/>
              <a:buChar char="•"/>
            </a:pPr>
            <a:endParaRPr lang="en-US" dirty="0"/>
          </a:p>
        </p:txBody>
      </p:sp>
      <p:sp>
        <p:nvSpPr>
          <p:cNvPr id="8" name="Rounded Rectangle 7"/>
          <p:cNvSpPr/>
          <p:nvPr/>
        </p:nvSpPr>
        <p:spPr>
          <a:xfrm>
            <a:off x="3281759" y="2019300"/>
            <a:ext cx="1447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Disease</a:t>
            </a:r>
            <a:endParaRPr lang="en-US" dirty="0"/>
          </a:p>
        </p:txBody>
      </p:sp>
      <p:sp>
        <p:nvSpPr>
          <p:cNvPr id="9" name="Rounded Rectangle 8"/>
          <p:cNvSpPr/>
          <p:nvPr/>
        </p:nvSpPr>
        <p:spPr>
          <a:xfrm>
            <a:off x="5382418" y="2019300"/>
            <a:ext cx="1447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Intervention</a:t>
            </a:r>
            <a:endParaRPr lang="en-US" dirty="0"/>
          </a:p>
        </p:txBody>
      </p:sp>
    </p:spTree>
    <p:extLst>
      <p:ext uri="{BB962C8B-B14F-4D97-AF65-F5344CB8AC3E}">
        <p14:creationId xmlns:p14="http://schemas.microsoft.com/office/powerpoint/2010/main" val="521482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Modules</a:t>
            </a:r>
            <a:endParaRPr lang="en-US" dirty="0"/>
          </a:p>
        </p:txBody>
      </p:sp>
      <p:sp>
        <p:nvSpPr>
          <p:cNvPr id="5" name="Content Placeholder 4"/>
          <p:cNvSpPr>
            <a:spLocks noGrp="1"/>
          </p:cNvSpPr>
          <p:nvPr>
            <p:ph idx="1"/>
          </p:nvPr>
        </p:nvSpPr>
        <p:spPr/>
        <p:txBody>
          <a:bodyPr>
            <a:normAutofit fontScale="62500" lnSpcReduction="20000"/>
          </a:bodyPr>
          <a:lstStyle/>
          <a:p>
            <a:r>
              <a:rPr lang="en-US" dirty="0" smtClean="0"/>
              <a:t>Body </a:t>
            </a:r>
            <a:r>
              <a:rPr lang="mr-IN" dirty="0"/>
              <a:t>–</a:t>
            </a:r>
            <a:r>
              <a:rPr lang="en-US" dirty="0"/>
              <a:t> Age, Gender, BMI, Ethnicity, AMM Patient ID</a:t>
            </a:r>
          </a:p>
          <a:p>
            <a:pPr lvl="1"/>
            <a:r>
              <a:rPr lang="en-US" dirty="0"/>
              <a:t>Segments (5)</a:t>
            </a:r>
          </a:p>
          <a:p>
            <a:pPr lvl="2"/>
            <a:r>
              <a:rPr lang="en-US" dirty="0"/>
              <a:t>Sub-segments </a:t>
            </a:r>
            <a:r>
              <a:rPr lang="mr-IN" dirty="0"/>
              <a:t>–</a:t>
            </a:r>
            <a:r>
              <a:rPr lang="en-US" dirty="0"/>
              <a:t> as needed</a:t>
            </a:r>
          </a:p>
          <a:p>
            <a:pPr lvl="3"/>
            <a:r>
              <a:rPr lang="en-US" dirty="0"/>
              <a:t>Decoupled complexity</a:t>
            </a:r>
          </a:p>
          <a:p>
            <a:pPr lvl="3"/>
            <a:r>
              <a:rPr lang="en-US" dirty="0" smtClean="0"/>
              <a:t>Hierarchical</a:t>
            </a:r>
          </a:p>
          <a:p>
            <a:r>
              <a:rPr lang="en-US" dirty="0" smtClean="0"/>
              <a:t>Devices </a:t>
            </a:r>
            <a:r>
              <a:rPr lang="mr-IN" dirty="0" smtClean="0"/>
              <a:t>–</a:t>
            </a:r>
            <a:r>
              <a:rPr lang="en-US" dirty="0" smtClean="0"/>
              <a:t> Training Site</a:t>
            </a:r>
          </a:p>
          <a:p>
            <a:pPr lvl="1"/>
            <a:r>
              <a:rPr lang="en-US" dirty="0" smtClean="0"/>
              <a:t>Trainee</a:t>
            </a:r>
          </a:p>
          <a:p>
            <a:pPr lvl="1"/>
            <a:r>
              <a:rPr lang="en-US" dirty="0" smtClean="0"/>
              <a:t>Trainer</a:t>
            </a:r>
          </a:p>
          <a:p>
            <a:pPr lvl="1"/>
            <a:r>
              <a:rPr lang="en-US" dirty="0" smtClean="0"/>
              <a:t>Tech</a:t>
            </a:r>
          </a:p>
          <a:p>
            <a:r>
              <a:rPr lang="en-US" dirty="0" smtClean="0"/>
              <a:t>Devices - Clinical</a:t>
            </a:r>
          </a:p>
          <a:p>
            <a:pPr lvl="1"/>
            <a:r>
              <a:rPr lang="en-US" dirty="0" smtClean="0"/>
              <a:t>Monitors</a:t>
            </a:r>
          </a:p>
          <a:p>
            <a:pPr lvl="1"/>
            <a:r>
              <a:rPr lang="en-US" dirty="0" smtClean="0"/>
              <a:t>Anesthesia Machine &amp; Ventilator</a:t>
            </a:r>
          </a:p>
          <a:p>
            <a:pPr lvl="1"/>
            <a:r>
              <a:rPr lang="en-US" dirty="0" smtClean="0"/>
              <a:t>Surgical Instruments</a:t>
            </a:r>
          </a:p>
          <a:p>
            <a:pPr lvl="1"/>
            <a:r>
              <a:rPr lang="en-US" dirty="0" smtClean="0"/>
              <a:t>Displays</a:t>
            </a:r>
          </a:p>
          <a:p>
            <a:r>
              <a:rPr lang="en-US" dirty="0" smtClean="0"/>
              <a:t>Software</a:t>
            </a:r>
          </a:p>
          <a:p>
            <a:pPr lvl="1"/>
            <a:r>
              <a:rPr lang="en-US" dirty="0" smtClean="0"/>
              <a:t>LMS</a:t>
            </a:r>
          </a:p>
          <a:p>
            <a:pPr lvl="1"/>
            <a:r>
              <a:rPr lang="en-US" dirty="0" smtClean="0"/>
              <a:t>Scenario Creation</a:t>
            </a:r>
            <a:endParaRPr lang="en-US" dirty="0"/>
          </a:p>
        </p:txBody>
      </p:sp>
    </p:spTree>
    <p:extLst>
      <p:ext uri="{BB962C8B-B14F-4D97-AF65-F5344CB8AC3E}">
        <p14:creationId xmlns:p14="http://schemas.microsoft.com/office/powerpoint/2010/main" val="1376097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Peripheral Device Example</a:t>
            </a:r>
            <a:br>
              <a:rPr lang="en-US" dirty="0" smtClean="0"/>
            </a:br>
            <a:r>
              <a:rPr lang="en-US" dirty="0" smtClean="0"/>
              <a:t>Physical Exam Diagnostic Set</a:t>
            </a:r>
            <a:endParaRPr lang="en-US" dirty="0"/>
          </a:p>
        </p:txBody>
      </p:sp>
      <p:sp>
        <p:nvSpPr>
          <p:cNvPr id="3" name="Content Placeholder 2"/>
          <p:cNvSpPr>
            <a:spLocks noGrp="1"/>
          </p:cNvSpPr>
          <p:nvPr>
            <p:ph idx="1"/>
          </p:nvPr>
        </p:nvSpPr>
        <p:spPr/>
        <p:txBody>
          <a:bodyPr/>
          <a:lstStyle/>
          <a:p>
            <a:r>
              <a:rPr lang="en-US" dirty="0" smtClean="0"/>
              <a:t>SpO2</a:t>
            </a:r>
          </a:p>
          <a:p>
            <a:r>
              <a:rPr lang="en-US" dirty="0" smtClean="0"/>
              <a:t>Thermometer</a:t>
            </a:r>
          </a:p>
          <a:p>
            <a:r>
              <a:rPr lang="en-US" dirty="0" smtClean="0"/>
              <a:t>BP Cuff</a:t>
            </a:r>
          </a:p>
          <a:p>
            <a:r>
              <a:rPr lang="en-US" dirty="0" smtClean="0"/>
              <a:t>Otoscope</a:t>
            </a:r>
          </a:p>
          <a:p>
            <a:r>
              <a:rPr lang="en-US" dirty="0" smtClean="0"/>
              <a:t>Ophthalmoscope</a:t>
            </a:r>
          </a:p>
          <a:p>
            <a:r>
              <a:rPr lang="en-US" dirty="0" smtClean="0"/>
              <a:t>Stethoscope</a:t>
            </a:r>
            <a:endParaRPr lang="en-US" dirty="0"/>
          </a:p>
        </p:txBody>
      </p:sp>
      <p:pic>
        <p:nvPicPr>
          <p:cNvPr id="4" name="Content Placeholder 4"/>
          <p:cNvPicPr>
            <a:picLocks noChangeAspect="1"/>
          </p:cNvPicPr>
          <p:nvPr/>
        </p:nvPicPr>
        <p:blipFill>
          <a:blip r:embed="rId2"/>
          <a:stretch>
            <a:fillRect/>
          </a:stretch>
        </p:blipFill>
        <p:spPr>
          <a:xfrm>
            <a:off x="4021931" y="1690689"/>
            <a:ext cx="4351338" cy="4351338"/>
          </a:xfrm>
          <a:prstGeom prst="rect">
            <a:avLst/>
          </a:prstGeom>
        </p:spPr>
      </p:pic>
    </p:spTree>
    <p:extLst>
      <p:ext uri="{BB962C8B-B14F-4D97-AF65-F5344CB8AC3E}">
        <p14:creationId xmlns:p14="http://schemas.microsoft.com/office/powerpoint/2010/main" val="26009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9" idx="2"/>
          </p:cNvCxnSpPr>
          <p:nvPr/>
        </p:nvCxnSpPr>
        <p:spPr>
          <a:xfrm>
            <a:off x="3343275" y="2220681"/>
            <a:ext cx="0" cy="2765476"/>
          </a:xfrm>
          <a:prstGeom prst="straightConnector1">
            <a:avLst/>
          </a:prstGeom>
          <a:ln w="476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28650" y="110686"/>
            <a:ext cx="7886700" cy="1325563"/>
          </a:xfrm>
        </p:spPr>
        <p:txBody>
          <a:bodyPr>
            <a:normAutofit fontScale="90000"/>
          </a:bodyPr>
          <a:lstStyle/>
          <a:p>
            <a:r>
              <a:rPr lang="en-US" sz="4000" b="1" dirty="0" smtClean="0"/>
              <a:t>AMM</a:t>
            </a:r>
            <a:r>
              <a:rPr lang="en-US" sz="4000" dirty="0" smtClean="0"/>
              <a:t> </a:t>
            </a:r>
            <a:r>
              <a:rPr lang="en-US" sz="4000" b="1" i="1" dirty="0" smtClean="0"/>
              <a:t>Platform</a:t>
            </a:r>
            <a:r>
              <a:rPr lang="en-US" sz="4000" dirty="0" smtClean="0"/>
              <a:t> </a:t>
            </a:r>
            <a:r>
              <a:rPr lang="mr-IN" sz="4000" dirty="0" smtClean="0"/>
              <a:t>–</a:t>
            </a:r>
            <a:r>
              <a:rPr lang="en-US" sz="4000" dirty="0" smtClean="0"/>
              <a:t> </a:t>
            </a:r>
            <a:br>
              <a:rPr lang="en-US" sz="4000" dirty="0" smtClean="0"/>
            </a:br>
            <a:r>
              <a:rPr lang="en-US" sz="3100" i="1" dirty="0" smtClean="0"/>
              <a:t>The conduit for all aspects of Health Care Training</a:t>
            </a:r>
            <a:endParaRPr lang="en-US" sz="3100" i="1" dirty="0"/>
          </a:p>
        </p:txBody>
      </p:sp>
      <p:grpSp>
        <p:nvGrpSpPr>
          <p:cNvPr id="3" name="Group 2"/>
          <p:cNvGrpSpPr/>
          <p:nvPr/>
        </p:nvGrpSpPr>
        <p:grpSpPr>
          <a:xfrm>
            <a:off x="628650" y="1524869"/>
            <a:ext cx="7207250" cy="4157100"/>
            <a:chOff x="628650" y="1154306"/>
            <a:chExt cx="9677103" cy="5235419"/>
          </a:xfrm>
        </p:grpSpPr>
        <p:sp>
          <p:nvSpPr>
            <p:cNvPr id="23" name="Rounded Rectangle 22"/>
            <p:cNvSpPr/>
            <p:nvPr/>
          </p:nvSpPr>
          <p:spPr>
            <a:xfrm>
              <a:off x="3362307" y="3976561"/>
              <a:ext cx="2120900" cy="8763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Scenario</a:t>
              </a:r>
              <a:endParaRPr lang="en-US" dirty="0"/>
            </a:p>
          </p:txBody>
        </p:sp>
        <p:sp>
          <p:nvSpPr>
            <p:cNvPr id="5" name="Rounded Rectangle 4"/>
            <p:cNvSpPr/>
            <p:nvPr/>
          </p:nvSpPr>
          <p:spPr>
            <a:xfrm>
              <a:off x="628650" y="2413000"/>
              <a:ext cx="2120900" cy="8763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solidFill>
                    <a:schemeClr val="bg2">
                      <a:lumMod val="50000"/>
                    </a:schemeClr>
                  </a:solidFill>
                </a:rPr>
                <a:t>Data</a:t>
              </a:r>
              <a:endParaRPr lang="en-US" dirty="0">
                <a:solidFill>
                  <a:schemeClr val="bg2">
                    <a:lumMod val="50000"/>
                  </a:schemeClr>
                </a:solidFill>
              </a:endParaRPr>
            </a:p>
          </p:txBody>
        </p:sp>
        <p:cxnSp>
          <p:nvCxnSpPr>
            <p:cNvPr id="10" name="Elbow Connector 9"/>
            <p:cNvCxnSpPr>
              <a:stCxn id="5" idx="3"/>
              <a:endCxn id="4" idx="1"/>
            </p:cNvCxnSpPr>
            <p:nvPr/>
          </p:nvCxnSpPr>
          <p:spPr>
            <a:xfrm>
              <a:off x="2749550" y="2851150"/>
              <a:ext cx="463550" cy="876300"/>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endCxn id="4" idx="1"/>
            </p:cNvCxnSpPr>
            <p:nvPr/>
          </p:nvCxnSpPr>
          <p:spPr>
            <a:xfrm flipV="1">
              <a:off x="2749550" y="3727450"/>
              <a:ext cx="463550" cy="1014411"/>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4" idx="3"/>
            </p:cNvCxnSpPr>
            <p:nvPr/>
          </p:nvCxnSpPr>
          <p:spPr>
            <a:xfrm flipV="1">
              <a:off x="5334000" y="2851150"/>
              <a:ext cx="463550" cy="876300"/>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4" idx="3"/>
            </p:cNvCxnSpPr>
            <p:nvPr/>
          </p:nvCxnSpPr>
          <p:spPr>
            <a:xfrm>
              <a:off x="5334000" y="3727450"/>
              <a:ext cx="463550" cy="1014411"/>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184853" y="5513425"/>
              <a:ext cx="2120900" cy="8763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Debrief &amp; </a:t>
              </a:r>
            </a:p>
            <a:p>
              <a:pPr algn="ctr"/>
              <a:r>
                <a:rPr lang="en-US" dirty="0" smtClean="0"/>
                <a:t>Assessment</a:t>
              </a:r>
              <a:endParaRPr lang="en-US" dirty="0"/>
            </a:p>
          </p:txBody>
        </p:sp>
        <p:sp>
          <p:nvSpPr>
            <p:cNvPr id="19" name="Rounded Rectangle 18"/>
            <p:cNvSpPr/>
            <p:nvPr/>
          </p:nvSpPr>
          <p:spPr>
            <a:xfrm>
              <a:off x="3213100" y="1154306"/>
              <a:ext cx="2120900" cy="8763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mtClean="0">
                  <a:solidFill>
                    <a:schemeClr val="bg2">
                      <a:lumMod val="50000"/>
                    </a:schemeClr>
                  </a:solidFill>
                </a:rPr>
                <a:t>Data</a:t>
              </a:r>
              <a:endParaRPr lang="en-US" dirty="0">
                <a:solidFill>
                  <a:schemeClr val="bg2">
                    <a:lumMod val="50000"/>
                  </a:schemeClr>
                </a:solidFill>
              </a:endParaRPr>
            </a:p>
          </p:txBody>
        </p:sp>
        <p:sp>
          <p:nvSpPr>
            <p:cNvPr id="4" name="Rounded Rectangle 3"/>
            <p:cNvSpPr/>
            <p:nvPr/>
          </p:nvSpPr>
          <p:spPr>
            <a:xfrm>
              <a:off x="3213100" y="3289300"/>
              <a:ext cx="2120900" cy="8763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i="1" dirty="0" smtClean="0">
                  <a:solidFill>
                    <a:schemeClr val="tx1"/>
                  </a:solidFill>
                </a:rPr>
                <a:t>AMM Platform</a:t>
              </a:r>
              <a:endParaRPr lang="en-US" b="1" i="1" dirty="0">
                <a:solidFill>
                  <a:schemeClr val="tx1"/>
                </a:solidFill>
              </a:endParaRPr>
            </a:p>
          </p:txBody>
        </p:sp>
      </p:grpSp>
      <p:cxnSp>
        <p:nvCxnSpPr>
          <p:cNvPr id="11" name="Straight Connector 10"/>
          <p:cNvCxnSpPr/>
          <p:nvPr/>
        </p:nvCxnSpPr>
        <p:spPr>
          <a:xfrm>
            <a:off x="2006600" y="1311955"/>
            <a:ext cx="12700" cy="527934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89420" y="1300016"/>
            <a:ext cx="12700" cy="527934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686440" y="5703669"/>
            <a:ext cx="1313670" cy="646331"/>
          </a:xfrm>
          <a:prstGeom prst="rect">
            <a:avLst/>
          </a:prstGeom>
          <a:noFill/>
        </p:spPr>
        <p:txBody>
          <a:bodyPr wrap="square" rtlCol="0">
            <a:spAutoFit/>
          </a:bodyPr>
          <a:lstStyle/>
          <a:p>
            <a:pPr algn="ctr"/>
            <a:r>
              <a:rPr lang="en-US" b="1" i="1" dirty="0" smtClean="0">
                <a:hlinkClick r:id="rId2" action="ppaction://hlinksldjump"/>
              </a:rPr>
              <a:t>Educational Encounter</a:t>
            </a:r>
            <a:endParaRPr lang="en-US" b="1" i="1" dirty="0"/>
          </a:p>
        </p:txBody>
      </p:sp>
      <p:sp>
        <p:nvSpPr>
          <p:cNvPr id="24" name="Rounded Rectangle 23"/>
          <p:cNvSpPr/>
          <p:nvPr/>
        </p:nvSpPr>
        <p:spPr>
          <a:xfrm>
            <a:off x="628650" y="4025603"/>
            <a:ext cx="1579590" cy="69581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solidFill>
                  <a:schemeClr val="bg2">
                    <a:lumMod val="50000"/>
                  </a:schemeClr>
                </a:solidFill>
              </a:rPr>
              <a:t>Data</a:t>
            </a:r>
            <a:endParaRPr lang="en-US" dirty="0">
              <a:solidFill>
                <a:schemeClr val="bg2">
                  <a:lumMod val="50000"/>
                </a:schemeClr>
              </a:solidFill>
            </a:endParaRPr>
          </a:p>
        </p:txBody>
      </p:sp>
      <p:sp>
        <p:nvSpPr>
          <p:cNvPr id="25" name="Rounded Rectangle 24"/>
          <p:cNvSpPr/>
          <p:nvPr/>
        </p:nvSpPr>
        <p:spPr>
          <a:xfrm>
            <a:off x="628650" y="5784318"/>
            <a:ext cx="1579590" cy="69581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solidFill>
                  <a:schemeClr val="bg2">
                    <a:lumMod val="50000"/>
                  </a:schemeClr>
                </a:solidFill>
              </a:rPr>
              <a:t>Data</a:t>
            </a:r>
            <a:endParaRPr lang="en-US" dirty="0">
              <a:solidFill>
                <a:schemeClr val="bg2">
                  <a:lumMod val="50000"/>
                </a:schemeClr>
              </a:solidFill>
            </a:endParaRPr>
          </a:p>
        </p:txBody>
      </p:sp>
      <p:sp>
        <p:nvSpPr>
          <p:cNvPr id="26" name="Rounded Rectangle 25"/>
          <p:cNvSpPr/>
          <p:nvPr/>
        </p:nvSpPr>
        <p:spPr>
          <a:xfrm>
            <a:off x="4478310" y="5786012"/>
            <a:ext cx="1579590" cy="69581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solidFill>
                  <a:schemeClr val="bg2">
                    <a:lumMod val="50000"/>
                  </a:schemeClr>
                </a:solidFill>
              </a:rPr>
              <a:t>Data</a:t>
            </a:r>
            <a:endParaRPr lang="en-US" dirty="0">
              <a:solidFill>
                <a:schemeClr val="bg2">
                  <a:lumMod val="50000"/>
                </a:schemeClr>
              </a:solidFill>
            </a:endParaRPr>
          </a:p>
        </p:txBody>
      </p:sp>
      <p:sp>
        <p:nvSpPr>
          <p:cNvPr id="27" name="Rounded Rectangle 26"/>
          <p:cNvSpPr/>
          <p:nvPr/>
        </p:nvSpPr>
        <p:spPr>
          <a:xfrm>
            <a:off x="4478309" y="4025603"/>
            <a:ext cx="1579590" cy="69581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solidFill>
                  <a:schemeClr val="bg2">
                    <a:lumMod val="50000"/>
                  </a:schemeClr>
                </a:solidFill>
              </a:rPr>
              <a:t>Data</a:t>
            </a:r>
            <a:endParaRPr lang="en-US" dirty="0">
              <a:solidFill>
                <a:schemeClr val="bg2">
                  <a:lumMod val="50000"/>
                </a:schemeClr>
              </a:solidFill>
            </a:endParaRPr>
          </a:p>
        </p:txBody>
      </p:sp>
      <p:sp>
        <p:nvSpPr>
          <p:cNvPr id="28" name="Rounded Rectangle 27"/>
          <p:cNvSpPr/>
          <p:nvPr/>
        </p:nvSpPr>
        <p:spPr>
          <a:xfrm>
            <a:off x="4478309" y="2546450"/>
            <a:ext cx="1579590" cy="69581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solidFill>
                  <a:schemeClr val="bg2">
                    <a:lumMod val="50000"/>
                  </a:schemeClr>
                </a:solidFill>
              </a:rPr>
              <a:t>Data</a:t>
            </a:r>
            <a:endParaRPr lang="en-US" dirty="0">
              <a:solidFill>
                <a:schemeClr val="bg2">
                  <a:lumMod val="50000"/>
                </a:schemeClr>
              </a:solidFill>
            </a:endParaRPr>
          </a:p>
        </p:txBody>
      </p:sp>
      <p:sp>
        <p:nvSpPr>
          <p:cNvPr id="29" name="Rounded Rectangle 28"/>
          <p:cNvSpPr/>
          <p:nvPr/>
        </p:nvSpPr>
        <p:spPr>
          <a:xfrm>
            <a:off x="2553480" y="4983020"/>
            <a:ext cx="1579590" cy="69581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solidFill>
                  <a:schemeClr val="bg2">
                    <a:lumMod val="50000"/>
                  </a:schemeClr>
                </a:solidFill>
              </a:rPr>
              <a:t>Data</a:t>
            </a:r>
            <a:endParaRPr lang="en-US" dirty="0">
              <a:solidFill>
                <a:schemeClr val="bg2">
                  <a:lumMod val="50000"/>
                </a:schemeClr>
              </a:solidFill>
            </a:endParaRPr>
          </a:p>
        </p:txBody>
      </p:sp>
    </p:spTree>
    <p:extLst>
      <p:ext uri="{BB962C8B-B14F-4D97-AF65-F5344CB8AC3E}">
        <p14:creationId xmlns:p14="http://schemas.microsoft.com/office/powerpoint/2010/main" val="10350673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Peripheral </a:t>
            </a:r>
            <a:r>
              <a:rPr lang="en-US" dirty="0" smtClean="0"/>
              <a:t>Device Example</a:t>
            </a:r>
            <a:r>
              <a:rPr lang="en-US" dirty="0"/>
              <a:t/>
            </a:r>
            <a:br>
              <a:rPr lang="en-US" dirty="0"/>
            </a:br>
            <a:r>
              <a:rPr lang="en-US" dirty="0" smtClean="0"/>
              <a:t>Patient Monitor</a:t>
            </a:r>
            <a:endParaRPr lang="en-US" dirty="0"/>
          </a:p>
        </p:txBody>
      </p:sp>
      <p:pic>
        <p:nvPicPr>
          <p:cNvPr id="7" name="Content Placeholder 6"/>
          <p:cNvPicPr>
            <a:picLocks noGrp="1" noChangeAspect="1"/>
          </p:cNvPicPr>
          <p:nvPr>
            <p:ph idx="1"/>
          </p:nvPr>
        </p:nvPicPr>
        <p:blipFill>
          <a:blip r:embed="rId2"/>
          <a:stretch>
            <a:fillRect/>
          </a:stretch>
        </p:blipFill>
        <p:spPr>
          <a:xfrm>
            <a:off x="1761058" y="1825625"/>
            <a:ext cx="5621883" cy="4351338"/>
          </a:xfrm>
          <a:prstGeom prst="rect">
            <a:avLst/>
          </a:prstGeom>
        </p:spPr>
      </p:pic>
    </p:spTree>
    <p:extLst>
      <p:ext uri="{BB962C8B-B14F-4D97-AF65-F5344CB8AC3E}">
        <p14:creationId xmlns:p14="http://schemas.microsoft.com/office/powerpoint/2010/main" val="1050610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Peripheral </a:t>
            </a:r>
            <a:r>
              <a:rPr lang="en-US" dirty="0" smtClean="0"/>
              <a:t>Device Example</a:t>
            </a:r>
            <a:r>
              <a:rPr lang="en-US" dirty="0"/>
              <a:t/>
            </a:r>
            <a:br>
              <a:rPr lang="en-US" dirty="0"/>
            </a:br>
            <a:r>
              <a:rPr lang="en-US" dirty="0" smtClean="0"/>
              <a:t>Anesthesia Machine</a:t>
            </a:r>
            <a:endParaRPr lang="en-US" dirty="0"/>
          </a:p>
        </p:txBody>
      </p:sp>
      <p:pic>
        <p:nvPicPr>
          <p:cNvPr id="4" name="Content Placeholder 3"/>
          <p:cNvPicPr>
            <a:picLocks noGrp="1" noChangeAspect="1"/>
          </p:cNvPicPr>
          <p:nvPr>
            <p:ph idx="1"/>
          </p:nvPr>
        </p:nvPicPr>
        <p:blipFill>
          <a:blip r:embed="rId2"/>
          <a:stretch>
            <a:fillRect/>
          </a:stretch>
        </p:blipFill>
        <p:spPr>
          <a:xfrm>
            <a:off x="2458240" y="1825625"/>
            <a:ext cx="4227519" cy="4351338"/>
          </a:xfrm>
          <a:prstGeom prst="rect">
            <a:avLst/>
          </a:prstGeom>
        </p:spPr>
      </p:pic>
    </p:spTree>
    <p:extLst>
      <p:ext uri="{BB962C8B-B14F-4D97-AF65-F5344CB8AC3E}">
        <p14:creationId xmlns:p14="http://schemas.microsoft.com/office/powerpoint/2010/main" val="1162988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Peripheral Software Example - </a:t>
            </a:r>
            <a:br>
              <a:rPr lang="en-US" dirty="0" smtClean="0"/>
            </a:br>
            <a:r>
              <a:rPr lang="en-US" dirty="0" smtClean="0"/>
              <a:t>LMS</a:t>
            </a:r>
            <a:endParaRPr lang="en-US" dirty="0"/>
          </a:p>
        </p:txBody>
      </p:sp>
      <p:sp>
        <p:nvSpPr>
          <p:cNvPr id="3" name="Content Placeholder 2"/>
          <p:cNvSpPr>
            <a:spLocks noGrp="1"/>
          </p:cNvSpPr>
          <p:nvPr>
            <p:ph idx="1"/>
          </p:nvPr>
        </p:nvSpPr>
        <p:spPr/>
        <p:txBody>
          <a:bodyPr/>
          <a:lstStyle/>
          <a:p>
            <a:r>
              <a:rPr lang="en-US" dirty="0" smtClean="0"/>
              <a:t>Content Delivery</a:t>
            </a:r>
          </a:p>
          <a:p>
            <a:r>
              <a:rPr lang="en-US" dirty="0" smtClean="0"/>
              <a:t>Learning Path</a:t>
            </a:r>
          </a:p>
          <a:p>
            <a:r>
              <a:rPr lang="en-US" dirty="0" smtClean="0"/>
              <a:t>Video Capture</a:t>
            </a:r>
          </a:p>
          <a:p>
            <a:r>
              <a:rPr lang="en-US" dirty="0" smtClean="0"/>
              <a:t>Learner Performance Tracking</a:t>
            </a:r>
          </a:p>
          <a:p>
            <a:r>
              <a:rPr lang="en-US" dirty="0" smtClean="0"/>
              <a:t>Debrief</a:t>
            </a:r>
            <a:endParaRPr lang="en-US" dirty="0"/>
          </a:p>
        </p:txBody>
      </p:sp>
    </p:spTree>
    <p:extLst>
      <p:ext uri="{BB962C8B-B14F-4D97-AF65-F5344CB8AC3E}">
        <p14:creationId xmlns:p14="http://schemas.microsoft.com/office/powerpoint/2010/main" val="385785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Peripheral Software Example - </a:t>
            </a:r>
            <a:br>
              <a:rPr lang="en-US" dirty="0" smtClean="0"/>
            </a:br>
            <a:r>
              <a:rPr lang="en-US" dirty="0" smtClean="0"/>
              <a:t>Scenario Creation Tool</a:t>
            </a:r>
            <a:endParaRPr lang="en-US" dirty="0"/>
          </a:p>
        </p:txBody>
      </p:sp>
      <p:sp>
        <p:nvSpPr>
          <p:cNvPr id="3" name="Content Placeholder 2"/>
          <p:cNvSpPr>
            <a:spLocks noGrp="1"/>
          </p:cNvSpPr>
          <p:nvPr>
            <p:ph idx="1"/>
          </p:nvPr>
        </p:nvSpPr>
        <p:spPr/>
        <p:txBody>
          <a:bodyPr/>
          <a:lstStyle/>
          <a:p>
            <a:r>
              <a:rPr lang="en-US" dirty="0" smtClean="0"/>
              <a:t>Create de novo patients</a:t>
            </a:r>
          </a:p>
          <a:p>
            <a:r>
              <a:rPr lang="en-US" dirty="0" smtClean="0"/>
              <a:t>Modify existing patients</a:t>
            </a:r>
          </a:p>
          <a:p>
            <a:r>
              <a:rPr lang="en-US" dirty="0" smtClean="0"/>
              <a:t>Connect to DB’s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215" y="3362040"/>
            <a:ext cx="6940992" cy="3206117"/>
          </a:xfrm>
          <a:prstGeom prst="rect">
            <a:avLst/>
          </a:prstGeom>
        </p:spPr>
      </p:pic>
    </p:spTree>
    <p:extLst>
      <p:ext uri="{BB962C8B-B14F-4D97-AF65-F5344CB8AC3E}">
        <p14:creationId xmlns:p14="http://schemas.microsoft.com/office/powerpoint/2010/main" val="851997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Peripheral Software Example - </a:t>
            </a:r>
            <a:br>
              <a:rPr lang="en-US" dirty="0" smtClean="0"/>
            </a:br>
            <a:r>
              <a:rPr lang="en-US" dirty="0" smtClean="0"/>
              <a:t>Content Creation Tool</a:t>
            </a:r>
            <a:endParaRPr lang="en-US" dirty="0"/>
          </a:p>
        </p:txBody>
      </p:sp>
      <p:sp>
        <p:nvSpPr>
          <p:cNvPr id="3" name="Content Placeholder 2"/>
          <p:cNvSpPr>
            <a:spLocks noGrp="1"/>
          </p:cNvSpPr>
          <p:nvPr>
            <p:ph idx="1"/>
          </p:nvPr>
        </p:nvSpPr>
        <p:spPr/>
        <p:txBody>
          <a:bodyPr/>
          <a:lstStyle/>
          <a:p>
            <a:r>
              <a:rPr lang="en-US" dirty="0" smtClean="0"/>
              <a:t>Create interactive content in support of an Educational Encounter</a:t>
            </a:r>
          </a:p>
        </p:txBody>
      </p:sp>
    </p:spTree>
    <p:extLst>
      <p:ext uri="{BB962C8B-B14F-4D97-AF65-F5344CB8AC3E}">
        <p14:creationId xmlns:p14="http://schemas.microsoft.com/office/powerpoint/2010/main" val="6580759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4638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AMM?</a:t>
            </a:r>
            <a:endParaRPr lang="en-US" dirty="0"/>
          </a:p>
        </p:txBody>
      </p:sp>
      <p:sp>
        <p:nvSpPr>
          <p:cNvPr id="3" name="Content Placeholder 2"/>
          <p:cNvSpPr>
            <a:spLocks noGrp="1"/>
          </p:cNvSpPr>
          <p:nvPr>
            <p:ph idx="1"/>
          </p:nvPr>
        </p:nvSpPr>
        <p:spPr/>
        <p:txBody>
          <a:bodyPr>
            <a:normAutofit fontScale="92500"/>
          </a:bodyPr>
          <a:lstStyle/>
          <a:p>
            <a:r>
              <a:rPr lang="en-US" dirty="0" smtClean="0"/>
              <a:t>Who is asking?</a:t>
            </a:r>
          </a:p>
          <a:p>
            <a:pPr lvl="1"/>
            <a:r>
              <a:rPr lang="en-US" dirty="0" smtClean="0"/>
              <a:t>Integrated Co. CAE, Laerdal</a:t>
            </a:r>
          </a:p>
          <a:p>
            <a:pPr lvl="2"/>
            <a:r>
              <a:rPr lang="en-US" dirty="0" smtClean="0"/>
              <a:t>Have a symbiotic relationship with many smaller companies that add value to their integrated platforms</a:t>
            </a:r>
          </a:p>
          <a:p>
            <a:pPr lvl="1"/>
            <a:r>
              <a:rPr lang="en-US" dirty="0" smtClean="0"/>
              <a:t>In-between Co.  Gaumard, Syndaver</a:t>
            </a:r>
          </a:p>
          <a:p>
            <a:pPr lvl="2"/>
            <a:r>
              <a:rPr lang="en-US" dirty="0" smtClean="0"/>
              <a:t>Enable them to up their game and maybe with part task trainers from smaller companies move into the role </a:t>
            </a:r>
            <a:r>
              <a:rPr lang="en-US" dirty="0"/>
              <a:t>of Integrated </a:t>
            </a:r>
            <a:r>
              <a:rPr lang="en-US" dirty="0" smtClean="0"/>
              <a:t>Co.</a:t>
            </a:r>
          </a:p>
          <a:p>
            <a:pPr lvl="1"/>
            <a:r>
              <a:rPr lang="en-US" dirty="0" smtClean="0"/>
              <a:t>Part Task Trainer Co. Chamberlain, Simetri, Sawbones, Limbs &amp; Things, MIMIC, Surgical Science, 3D Systems</a:t>
            </a:r>
            <a:r>
              <a:rPr lang="en-US" dirty="0"/>
              <a:t>, </a:t>
            </a:r>
            <a:r>
              <a:rPr lang="en-US" dirty="0" err="1"/>
              <a:t>SimuLab</a:t>
            </a:r>
            <a:endParaRPr lang="en-US" dirty="0" smtClean="0"/>
          </a:p>
          <a:p>
            <a:pPr lvl="2"/>
            <a:r>
              <a:rPr lang="en-US" dirty="0" smtClean="0"/>
              <a:t>Increase the educational value of their products </a:t>
            </a:r>
            <a:r>
              <a:rPr lang="en-US" dirty="0"/>
              <a:t>by </a:t>
            </a:r>
            <a:r>
              <a:rPr lang="en-US" dirty="0" smtClean="0"/>
              <a:t>having access to the core and </a:t>
            </a:r>
            <a:r>
              <a:rPr lang="en-US" dirty="0"/>
              <a:t>provide </a:t>
            </a:r>
            <a:r>
              <a:rPr lang="en-US" dirty="0" smtClean="0"/>
              <a:t>patient connectivity and assessment</a:t>
            </a:r>
          </a:p>
          <a:p>
            <a:pPr lvl="1"/>
            <a:r>
              <a:rPr lang="en-US" dirty="0" smtClean="0"/>
              <a:t>Educational Customers</a:t>
            </a:r>
          </a:p>
          <a:p>
            <a:pPr lvl="2"/>
            <a:r>
              <a:rPr lang="en-US" dirty="0" smtClean="0"/>
              <a:t>One platform many learning opportunities</a:t>
            </a:r>
            <a:endParaRPr lang="en-US" dirty="0"/>
          </a:p>
        </p:txBody>
      </p:sp>
    </p:spTree>
    <p:extLst>
      <p:ext uri="{BB962C8B-B14F-4D97-AF65-F5344CB8AC3E}">
        <p14:creationId xmlns:p14="http://schemas.microsoft.com/office/powerpoint/2010/main" val="3102660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AMM?</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As we start to share the design documentation for the AMM project, we would also like to hear from you to understand where the value of this platform lies for you and where enhancements or modifications could make it more valuable.</a:t>
            </a:r>
          </a:p>
          <a:p>
            <a:pPr marL="0" indent="0">
              <a:buNone/>
            </a:pPr>
            <a:r>
              <a:rPr lang="en-US" dirty="0" smtClean="0"/>
              <a:t>All of the design documents and software that is directly being created under this contract will be available to all interested parties with a non-exclusive, royalty free license model.</a:t>
            </a:r>
          </a:p>
          <a:p>
            <a:pPr marL="0" indent="0">
              <a:buNone/>
            </a:pPr>
            <a:r>
              <a:rPr lang="en-US" dirty="0" smtClean="0"/>
              <a:t>These core components define a platform, that will allow you develop plug in products, or complete simulators without having to invest in engineering the core components that will be described in this web site.</a:t>
            </a:r>
            <a:endParaRPr lang="en-US" dirty="0"/>
          </a:p>
        </p:txBody>
      </p:sp>
    </p:spTree>
    <p:extLst>
      <p:ext uri="{BB962C8B-B14F-4D97-AF65-F5344CB8AC3E}">
        <p14:creationId xmlns:p14="http://schemas.microsoft.com/office/powerpoint/2010/main" val="1983986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9" idx="2"/>
            <a:endCxn id="13" idx="0"/>
          </p:cNvCxnSpPr>
          <p:nvPr/>
        </p:nvCxnSpPr>
        <p:spPr>
          <a:xfrm>
            <a:off x="3343275" y="2109367"/>
            <a:ext cx="0" cy="2765476"/>
          </a:xfrm>
          <a:prstGeom prst="straightConnector1">
            <a:avLst/>
          </a:prstGeom>
          <a:ln w="476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sz="4000" dirty="0" smtClean="0"/>
              <a:t>Basic Operational </a:t>
            </a:r>
            <a:r>
              <a:rPr lang="en-US" sz="4000" smtClean="0"/>
              <a:t>Model with </a:t>
            </a:r>
            <a:r>
              <a:rPr lang="en-US" sz="4000" dirty="0" smtClean="0"/>
              <a:t>AMM</a:t>
            </a:r>
            <a:endParaRPr lang="en-US" sz="4000" dirty="0"/>
          </a:p>
        </p:txBody>
      </p:sp>
      <p:grpSp>
        <p:nvGrpSpPr>
          <p:cNvPr id="3" name="Group 2"/>
          <p:cNvGrpSpPr/>
          <p:nvPr/>
        </p:nvGrpSpPr>
        <p:grpSpPr>
          <a:xfrm>
            <a:off x="628650" y="1413555"/>
            <a:ext cx="7207250" cy="4962576"/>
            <a:chOff x="628650" y="1154306"/>
            <a:chExt cx="9677103" cy="6249829"/>
          </a:xfrm>
        </p:grpSpPr>
        <p:sp>
          <p:nvSpPr>
            <p:cNvPr id="23" name="Rounded Rectangle 22"/>
            <p:cNvSpPr/>
            <p:nvPr/>
          </p:nvSpPr>
          <p:spPr>
            <a:xfrm>
              <a:off x="3362307" y="3976561"/>
              <a:ext cx="2120900" cy="876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Scenario</a:t>
              </a:r>
              <a:endParaRPr lang="en-US" dirty="0"/>
            </a:p>
          </p:txBody>
        </p:sp>
        <p:sp>
          <p:nvSpPr>
            <p:cNvPr id="5" name="Rounded Rectangle 4"/>
            <p:cNvSpPr/>
            <p:nvPr/>
          </p:nvSpPr>
          <p:spPr>
            <a:xfrm>
              <a:off x="628650" y="2413000"/>
              <a:ext cx="2120900" cy="8763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hlinkClick r:id="rId2" action="ppaction://hlinksldjump"/>
                </a:rPr>
                <a:t>AMM</a:t>
              </a:r>
            </a:p>
            <a:p>
              <a:pPr algn="ctr"/>
              <a:r>
                <a:rPr lang="en-US" dirty="0" smtClean="0">
                  <a:hlinkClick r:id="rId2" action="ppaction://hlinksldjump"/>
                </a:rPr>
                <a:t>Patient</a:t>
              </a:r>
              <a:endParaRPr lang="en-US" dirty="0"/>
            </a:p>
          </p:txBody>
        </p:sp>
        <p:sp>
          <p:nvSpPr>
            <p:cNvPr id="6" name="Rounded Rectangle 5"/>
            <p:cNvSpPr/>
            <p:nvPr/>
          </p:nvSpPr>
          <p:spPr>
            <a:xfrm>
              <a:off x="628650" y="4303711"/>
              <a:ext cx="2120900" cy="8763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hlinkClick r:id="rId3" action="ppaction://hlinksldjump"/>
                </a:rPr>
                <a:t>Learner</a:t>
              </a:r>
              <a:endParaRPr lang="en-US" dirty="0"/>
            </a:p>
          </p:txBody>
        </p:sp>
        <p:sp>
          <p:nvSpPr>
            <p:cNvPr id="7" name="Rounded Rectangle 6"/>
            <p:cNvSpPr/>
            <p:nvPr/>
          </p:nvSpPr>
          <p:spPr>
            <a:xfrm>
              <a:off x="5797550" y="2413000"/>
              <a:ext cx="2120900" cy="8763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hlinkClick r:id="rId2" action="ppaction://hlinksldjump"/>
                </a:rPr>
                <a:t>AMM</a:t>
              </a:r>
            </a:p>
            <a:p>
              <a:pPr algn="ctr"/>
              <a:r>
                <a:rPr lang="en-US" dirty="0" smtClean="0">
                  <a:hlinkClick r:id="rId2" action="ppaction://hlinksldjump"/>
                </a:rPr>
                <a:t>Patient</a:t>
              </a:r>
              <a:endParaRPr lang="en-US" dirty="0"/>
            </a:p>
          </p:txBody>
        </p:sp>
        <p:sp>
          <p:nvSpPr>
            <p:cNvPr id="8" name="Rounded Rectangle 7"/>
            <p:cNvSpPr/>
            <p:nvPr/>
          </p:nvSpPr>
          <p:spPr>
            <a:xfrm>
              <a:off x="5797550" y="4303711"/>
              <a:ext cx="2120900" cy="8763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hlinkClick r:id="rId3" action="ppaction://hlinksldjump"/>
                </a:rPr>
                <a:t>Learner</a:t>
              </a:r>
              <a:endParaRPr lang="en-US" dirty="0"/>
            </a:p>
          </p:txBody>
        </p:sp>
        <p:cxnSp>
          <p:nvCxnSpPr>
            <p:cNvPr id="10" name="Elbow Connector 9"/>
            <p:cNvCxnSpPr>
              <a:stCxn id="5" idx="3"/>
              <a:endCxn id="4" idx="1"/>
            </p:cNvCxnSpPr>
            <p:nvPr/>
          </p:nvCxnSpPr>
          <p:spPr>
            <a:xfrm>
              <a:off x="2749550" y="2851150"/>
              <a:ext cx="463550" cy="876300"/>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6" idx="3"/>
              <a:endCxn id="4" idx="1"/>
            </p:cNvCxnSpPr>
            <p:nvPr/>
          </p:nvCxnSpPr>
          <p:spPr>
            <a:xfrm flipV="1">
              <a:off x="2749550" y="3727450"/>
              <a:ext cx="463550" cy="1014411"/>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4" idx="3"/>
              <a:endCxn id="7" idx="1"/>
            </p:cNvCxnSpPr>
            <p:nvPr/>
          </p:nvCxnSpPr>
          <p:spPr>
            <a:xfrm flipV="1">
              <a:off x="5334000" y="2851150"/>
              <a:ext cx="463550" cy="876300"/>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4" idx="3"/>
              <a:endCxn id="8" idx="1"/>
            </p:cNvCxnSpPr>
            <p:nvPr/>
          </p:nvCxnSpPr>
          <p:spPr>
            <a:xfrm>
              <a:off x="5334000" y="3727450"/>
              <a:ext cx="463550" cy="1014411"/>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3213100" y="5513425"/>
              <a:ext cx="2120900" cy="8763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Performance Tracking</a:t>
              </a:r>
              <a:endParaRPr lang="en-US" dirty="0"/>
            </a:p>
          </p:txBody>
        </p:sp>
        <p:sp>
          <p:nvSpPr>
            <p:cNvPr id="15" name="Rounded Rectangle 14"/>
            <p:cNvSpPr/>
            <p:nvPr/>
          </p:nvSpPr>
          <p:spPr>
            <a:xfrm>
              <a:off x="8184853" y="5513425"/>
              <a:ext cx="2120900" cy="8763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Debrief &amp; </a:t>
              </a:r>
            </a:p>
            <a:p>
              <a:pPr algn="ctr"/>
              <a:r>
                <a:rPr lang="en-US" dirty="0" smtClean="0"/>
                <a:t>Assessment</a:t>
              </a:r>
              <a:endParaRPr lang="en-US" dirty="0"/>
            </a:p>
          </p:txBody>
        </p:sp>
        <p:sp>
          <p:nvSpPr>
            <p:cNvPr id="17" name="Rounded Rectangle 16"/>
            <p:cNvSpPr/>
            <p:nvPr/>
          </p:nvSpPr>
          <p:spPr>
            <a:xfrm>
              <a:off x="628650" y="6527835"/>
              <a:ext cx="2120900" cy="876300"/>
            </a:xfrm>
            <a:prstGeom prst="roundRect">
              <a:avLst/>
            </a:prstGeom>
            <a:gradFill>
              <a:gsLst>
                <a:gs pos="0">
                  <a:schemeClr val="accent6"/>
                </a:gs>
                <a:gs pos="29000">
                  <a:schemeClr val="accent6"/>
                </a:gs>
                <a:gs pos="74000">
                  <a:schemeClr val="accent2"/>
                </a:gs>
              </a:gsLst>
              <a:lin ang="5400000" scaled="0"/>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Initial State</a:t>
              </a:r>
              <a:endParaRPr lang="en-US" dirty="0"/>
            </a:p>
          </p:txBody>
        </p:sp>
        <p:sp>
          <p:nvSpPr>
            <p:cNvPr id="18" name="Rounded Rectangle 17"/>
            <p:cNvSpPr/>
            <p:nvPr/>
          </p:nvSpPr>
          <p:spPr>
            <a:xfrm>
              <a:off x="5797550" y="6527835"/>
              <a:ext cx="2120900" cy="876300"/>
            </a:xfrm>
            <a:prstGeom prst="roundRect">
              <a:avLst/>
            </a:prstGeom>
            <a:gradFill>
              <a:gsLst>
                <a:gs pos="0">
                  <a:schemeClr val="accent6"/>
                </a:gs>
                <a:gs pos="29000">
                  <a:schemeClr val="accent6"/>
                </a:gs>
                <a:gs pos="74000">
                  <a:schemeClr val="accent2"/>
                </a:gs>
              </a:gsLst>
              <a:lin ang="5400000" scaled="0"/>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End State</a:t>
              </a:r>
              <a:endParaRPr lang="en-US" dirty="0"/>
            </a:p>
          </p:txBody>
        </p:sp>
        <p:sp>
          <p:nvSpPr>
            <p:cNvPr id="19" name="Rounded Rectangle 18"/>
            <p:cNvSpPr/>
            <p:nvPr/>
          </p:nvSpPr>
          <p:spPr>
            <a:xfrm>
              <a:off x="3213100" y="1154306"/>
              <a:ext cx="2120900" cy="8763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Real Time Patient State</a:t>
              </a:r>
              <a:endParaRPr lang="en-US" dirty="0"/>
            </a:p>
          </p:txBody>
        </p:sp>
        <p:sp>
          <p:nvSpPr>
            <p:cNvPr id="4" name="Rounded Rectangle 3"/>
            <p:cNvSpPr/>
            <p:nvPr/>
          </p:nvSpPr>
          <p:spPr>
            <a:xfrm>
              <a:off x="3213100" y="3289300"/>
              <a:ext cx="2120900" cy="8763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i="1" dirty="0" smtClean="0">
                  <a:solidFill>
                    <a:schemeClr val="tx1"/>
                  </a:solidFill>
                </a:rPr>
                <a:t>AMM Platform</a:t>
              </a:r>
              <a:endParaRPr lang="en-US" b="1" i="1" dirty="0">
                <a:solidFill>
                  <a:schemeClr val="tx1"/>
                </a:solidFill>
              </a:endParaRPr>
            </a:p>
          </p:txBody>
        </p:sp>
      </p:grpSp>
      <p:cxnSp>
        <p:nvCxnSpPr>
          <p:cNvPr id="11" name="Straight Connector 10"/>
          <p:cNvCxnSpPr/>
          <p:nvPr/>
        </p:nvCxnSpPr>
        <p:spPr>
          <a:xfrm>
            <a:off x="2006600" y="1311955"/>
            <a:ext cx="12700" cy="527934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89420" y="1300016"/>
            <a:ext cx="12700" cy="527934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686440" y="5703669"/>
            <a:ext cx="1313670" cy="646331"/>
          </a:xfrm>
          <a:prstGeom prst="rect">
            <a:avLst/>
          </a:prstGeom>
          <a:noFill/>
        </p:spPr>
        <p:txBody>
          <a:bodyPr wrap="square" rtlCol="0">
            <a:spAutoFit/>
          </a:bodyPr>
          <a:lstStyle/>
          <a:p>
            <a:pPr algn="ctr"/>
            <a:r>
              <a:rPr lang="en-US" b="1" i="1" dirty="0" smtClean="0">
                <a:hlinkClick r:id="rId4" action="ppaction://hlinksldjump"/>
              </a:rPr>
              <a:t>Educational Encounter</a:t>
            </a:r>
            <a:endParaRPr lang="en-US" b="1" i="1" dirty="0"/>
          </a:p>
        </p:txBody>
      </p:sp>
    </p:spTree>
    <p:extLst>
      <p:ext uri="{BB962C8B-B14F-4D97-AF65-F5344CB8AC3E}">
        <p14:creationId xmlns:p14="http://schemas.microsoft.com/office/powerpoint/2010/main" val="12220669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Open Standards</a:t>
            </a:r>
            <a:endParaRPr lang="en-US" dirty="0"/>
          </a:p>
        </p:txBody>
      </p:sp>
      <p:sp>
        <p:nvSpPr>
          <p:cNvPr id="4" name="Content Placeholder 3"/>
          <p:cNvSpPr>
            <a:spLocks noGrp="1"/>
          </p:cNvSpPr>
          <p:nvPr>
            <p:ph idx="1"/>
          </p:nvPr>
        </p:nvSpPr>
        <p:spPr/>
        <p:txBody>
          <a:bodyPr/>
          <a:lstStyle/>
          <a:p>
            <a:r>
              <a:rPr lang="en-US" b="1" dirty="0" smtClean="0"/>
              <a:t>CORE</a:t>
            </a:r>
            <a:r>
              <a:rPr lang="en-US" dirty="0" smtClean="0"/>
              <a:t> - </a:t>
            </a:r>
            <a:r>
              <a:rPr lang="en-US" b="1" dirty="0" smtClean="0"/>
              <a:t>C</a:t>
            </a:r>
            <a:r>
              <a:rPr lang="en-US" dirty="0" smtClean="0"/>
              <a:t>ore </a:t>
            </a:r>
            <a:r>
              <a:rPr lang="en-US" b="1" dirty="0" smtClean="0"/>
              <a:t>O</a:t>
            </a:r>
            <a:r>
              <a:rPr lang="en-US" dirty="0" smtClean="0"/>
              <a:t>perating </a:t>
            </a:r>
            <a:r>
              <a:rPr lang="en-US" b="1" dirty="0" smtClean="0"/>
              <a:t>Re</a:t>
            </a:r>
            <a:r>
              <a:rPr lang="en-US" dirty="0" smtClean="0"/>
              <a:t>sources design</a:t>
            </a:r>
          </a:p>
          <a:p>
            <a:r>
              <a:rPr lang="en-US" dirty="0" smtClean="0"/>
              <a:t>Reference Compute modules </a:t>
            </a:r>
            <a:r>
              <a:rPr lang="mr-IN" dirty="0" smtClean="0"/>
              <a:t>–</a:t>
            </a:r>
            <a:r>
              <a:rPr lang="en-US" dirty="0" smtClean="0"/>
              <a:t> reference design</a:t>
            </a:r>
          </a:p>
          <a:p>
            <a:r>
              <a:rPr lang="en-US" dirty="0" smtClean="0"/>
              <a:t>DDS implementation </a:t>
            </a:r>
            <a:r>
              <a:rPr lang="mr-IN" dirty="0" smtClean="0"/>
              <a:t>–</a:t>
            </a:r>
            <a:r>
              <a:rPr lang="en-US" dirty="0" smtClean="0"/>
              <a:t> all required libraries</a:t>
            </a:r>
          </a:p>
          <a:p>
            <a:r>
              <a:rPr lang="en-US" dirty="0" smtClean="0"/>
              <a:t>Data dictionaries </a:t>
            </a:r>
            <a:r>
              <a:rPr lang="mr-IN" dirty="0" smtClean="0"/>
              <a:t>–</a:t>
            </a:r>
            <a:r>
              <a:rPr lang="en-US" dirty="0" smtClean="0"/>
              <a:t> extendable, orthogonal</a:t>
            </a:r>
          </a:p>
          <a:p>
            <a:r>
              <a:rPr lang="en-US" dirty="0" smtClean="0"/>
              <a:t>Reference Patient Data Sets</a:t>
            </a:r>
          </a:p>
          <a:p>
            <a:r>
              <a:rPr lang="en-US" dirty="0" smtClean="0"/>
              <a:t>Standard Connectors between Torso, Limbs </a:t>
            </a:r>
            <a:r>
              <a:rPr lang="en-US" dirty="0"/>
              <a:t>&amp; </a:t>
            </a:r>
            <a:r>
              <a:rPr lang="en-US" dirty="0" smtClean="0"/>
              <a:t>Head</a:t>
            </a:r>
          </a:p>
          <a:p>
            <a:r>
              <a:rPr lang="en-US" dirty="0" smtClean="0"/>
              <a:t>Performance Requirements</a:t>
            </a:r>
            <a:endParaRPr lang="en-US" dirty="0"/>
          </a:p>
          <a:p>
            <a:endParaRPr lang="en-US" dirty="0"/>
          </a:p>
        </p:txBody>
      </p:sp>
    </p:spTree>
    <p:extLst>
      <p:ext uri="{BB962C8B-B14F-4D97-AF65-F5344CB8AC3E}">
        <p14:creationId xmlns:p14="http://schemas.microsoft.com/office/powerpoint/2010/main" val="6666889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AMM Platform</a:t>
            </a:r>
            <a:endParaRPr lang="en-US" dirty="0"/>
          </a:p>
        </p:txBody>
      </p:sp>
      <p:sp>
        <p:nvSpPr>
          <p:cNvPr id="3" name="Content Placeholder 2"/>
          <p:cNvSpPr>
            <a:spLocks noGrp="1"/>
          </p:cNvSpPr>
          <p:nvPr>
            <p:ph idx="1"/>
          </p:nvPr>
        </p:nvSpPr>
        <p:spPr/>
        <p:txBody>
          <a:bodyPr/>
          <a:lstStyle/>
          <a:p>
            <a:r>
              <a:rPr lang="en-US" dirty="0" smtClean="0"/>
              <a:t>Software</a:t>
            </a:r>
          </a:p>
          <a:p>
            <a:r>
              <a:rPr lang="en-US" dirty="0" smtClean="0"/>
              <a:t>Electronics</a:t>
            </a:r>
          </a:p>
          <a:p>
            <a:r>
              <a:rPr lang="en-US" dirty="0" smtClean="0"/>
              <a:t>Connectors</a:t>
            </a:r>
          </a:p>
          <a:p>
            <a:r>
              <a:rPr lang="en-US" dirty="0" smtClean="0"/>
              <a:t>Physical Model</a:t>
            </a:r>
            <a:endParaRPr lang="en-US" dirty="0"/>
          </a:p>
        </p:txBody>
      </p:sp>
    </p:spTree>
    <p:extLst>
      <p:ext uri="{BB962C8B-B14F-4D97-AF65-F5344CB8AC3E}">
        <p14:creationId xmlns:p14="http://schemas.microsoft.com/office/powerpoint/2010/main" val="751605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AMM Platform </a:t>
            </a:r>
            <a:r>
              <a:rPr lang="mr-IN" dirty="0" smtClean="0"/>
              <a:t>–</a:t>
            </a:r>
            <a:r>
              <a:rPr lang="en-US" dirty="0" smtClean="0"/>
              <a:t> </a:t>
            </a:r>
            <a:r>
              <a:rPr lang="en-US" sz="3200" dirty="0" smtClean="0"/>
              <a:t>Software &amp; Electronics</a:t>
            </a:r>
            <a:endParaRPr lang="en-US" sz="3200" dirty="0"/>
          </a:p>
        </p:txBody>
      </p:sp>
      <p:grpSp>
        <p:nvGrpSpPr>
          <p:cNvPr id="25" name="Group 24"/>
          <p:cNvGrpSpPr/>
          <p:nvPr/>
        </p:nvGrpSpPr>
        <p:grpSpPr>
          <a:xfrm>
            <a:off x="795012" y="1243807"/>
            <a:ext cx="5970569" cy="5156993"/>
            <a:chOff x="628650" y="1650207"/>
            <a:chExt cx="5970569" cy="5156993"/>
          </a:xfrm>
        </p:grpSpPr>
        <p:sp>
          <p:nvSpPr>
            <p:cNvPr id="6" name="Rounded Rectangle 5"/>
            <p:cNvSpPr/>
            <p:nvPr/>
          </p:nvSpPr>
          <p:spPr>
            <a:xfrm>
              <a:off x="1192613" y="3230494"/>
              <a:ext cx="1425943" cy="6161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Simulator State Engine</a:t>
              </a:r>
              <a:endParaRPr lang="en-US" sz="1600" dirty="0"/>
            </a:p>
          </p:txBody>
        </p:sp>
        <p:sp>
          <p:nvSpPr>
            <p:cNvPr id="7" name="Rounded Rectangle 6"/>
            <p:cNvSpPr/>
            <p:nvPr/>
          </p:nvSpPr>
          <p:spPr>
            <a:xfrm>
              <a:off x="1173118" y="3959362"/>
              <a:ext cx="1425943" cy="6161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Simulation State Engine</a:t>
              </a:r>
              <a:endParaRPr lang="en-US" sz="1600" dirty="0"/>
            </a:p>
          </p:txBody>
        </p:sp>
        <p:sp>
          <p:nvSpPr>
            <p:cNvPr id="9" name="Rounded Rectangle 8"/>
            <p:cNvSpPr/>
            <p:nvPr/>
          </p:nvSpPr>
          <p:spPr>
            <a:xfrm>
              <a:off x="1192613" y="4692131"/>
              <a:ext cx="1425943" cy="6161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Module State Engine</a:t>
              </a:r>
              <a:endParaRPr lang="en-US" sz="1600" dirty="0"/>
            </a:p>
          </p:txBody>
        </p:sp>
        <p:sp>
          <p:nvSpPr>
            <p:cNvPr id="10" name="Rounded Rectangle 9"/>
            <p:cNvSpPr/>
            <p:nvPr/>
          </p:nvSpPr>
          <p:spPr>
            <a:xfrm>
              <a:off x="1192613" y="5440189"/>
              <a:ext cx="1425943" cy="6161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Analog Signal Processing</a:t>
              </a:r>
              <a:endParaRPr lang="en-US" sz="1600" dirty="0"/>
            </a:p>
          </p:txBody>
        </p:sp>
        <p:sp>
          <p:nvSpPr>
            <p:cNvPr id="12" name="Rounded Rectangle 11"/>
            <p:cNvSpPr/>
            <p:nvPr/>
          </p:nvSpPr>
          <p:spPr>
            <a:xfrm>
              <a:off x="5145154" y="3186258"/>
              <a:ext cx="1425943" cy="6161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Core Computer</a:t>
              </a:r>
              <a:endParaRPr lang="en-US" sz="1600" dirty="0"/>
            </a:p>
          </p:txBody>
        </p:sp>
        <p:sp>
          <p:nvSpPr>
            <p:cNvPr id="13" name="Rounded Rectangle 12"/>
            <p:cNvSpPr/>
            <p:nvPr/>
          </p:nvSpPr>
          <p:spPr>
            <a:xfrm>
              <a:off x="5145154" y="4692131"/>
              <a:ext cx="1425943" cy="6161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Module Computer</a:t>
              </a:r>
              <a:endParaRPr lang="en-US" sz="1600" dirty="0"/>
            </a:p>
          </p:txBody>
        </p:sp>
        <p:sp>
          <p:nvSpPr>
            <p:cNvPr id="14" name="Rounded Rectangle 13"/>
            <p:cNvSpPr/>
            <p:nvPr/>
          </p:nvSpPr>
          <p:spPr>
            <a:xfrm>
              <a:off x="1198183" y="2169435"/>
              <a:ext cx="1425943" cy="61615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Auxiliary Processes</a:t>
              </a:r>
              <a:endParaRPr lang="en-US" sz="1600" dirty="0"/>
            </a:p>
          </p:txBody>
        </p:sp>
        <p:sp>
          <p:nvSpPr>
            <p:cNvPr id="15" name="Rounded Rectangle 14"/>
            <p:cNvSpPr/>
            <p:nvPr/>
          </p:nvSpPr>
          <p:spPr>
            <a:xfrm>
              <a:off x="4259509" y="2169435"/>
              <a:ext cx="328635" cy="31388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US" sz="1600" dirty="0" smtClean="0"/>
                <a:t>DDS</a:t>
              </a:r>
              <a:endParaRPr lang="en-US" sz="1600" dirty="0"/>
            </a:p>
          </p:txBody>
        </p:sp>
        <p:cxnSp>
          <p:nvCxnSpPr>
            <p:cNvPr id="17" name="Straight Connector 16"/>
            <p:cNvCxnSpPr/>
            <p:nvPr/>
          </p:nvCxnSpPr>
          <p:spPr>
            <a:xfrm>
              <a:off x="628650" y="2967239"/>
              <a:ext cx="5942447" cy="33931"/>
            </a:xfrm>
            <a:prstGeom prst="line">
              <a:avLst/>
            </a:prstGeom>
            <a:ln w="25400">
              <a:prstDash val="lgDash"/>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5145154" y="2169435"/>
              <a:ext cx="1425943" cy="61615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Other Computers</a:t>
              </a:r>
              <a:endParaRPr lang="en-US" sz="1600" dirty="0"/>
            </a:p>
          </p:txBody>
        </p:sp>
        <p:sp>
          <p:nvSpPr>
            <p:cNvPr id="21" name="Rounded Rectangle 20"/>
            <p:cNvSpPr/>
            <p:nvPr/>
          </p:nvSpPr>
          <p:spPr>
            <a:xfrm>
              <a:off x="5145154" y="5440189"/>
              <a:ext cx="1425943" cy="6161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Analog Board</a:t>
              </a:r>
              <a:endParaRPr lang="en-US" sz="1600" dirty="0"/>
            </a:p>
          </p:txBody>
        </p:sp>
        <p:sp>
          <p:nvSpPr>
            <p:cNvPr id="4" name="TextBox 3"/>
            <p:cNvSpPr txBox="1"/>
            <p:nvPr/>
          </p:nvSpPr>
          <p:spPr>
            <a:xfrm>
              <a:off x="1609850" y="1650207"/>
              <a:ext cx="1111651" cy="369332"/>
            </a:xfrm>
            <a:prstGeom prst="rect">
              <a:avLst/>
            </a:prstGeom>
            <a:noFill/>
          </p:spPr>
          <p:txBody>
            <a:bodyPr wrap="none" rtlCol="0">
              <a:spAutoFit/>
            </a:bodyPr>
            <a:lstStyle/>
            <a:p>
              <a:r>
                <a:rPr lang="en-US" b="1" dirty="0" smtClean="0"/>
                <a:t>Processes</a:t>
              </a:r>
              <a:endParaRPr lang="en-US" b="1" dirty="0"/>
            </a:p>
          </p:txBody>
        </p:sp>
        <p:sp>
          <p:nvSpPr>
            <p:cNvPr id="5" name="TextBox 4"/>
            <p:cNvSpPr txBox="1"/>
            <p:nvPr/>
          </p:nvSpPr>
          <p:spPr>
            <a:xfrm>
              <a:off x="5267066" y="1650207"/>
              <a:ext cx="1198661" cy="369332"/>
            </a:xfrm>
            <a:prstGeom prst="rect">
              <a:avLst/>
            </a:prstGeom>
            <a:noFill/>
          </p:spPr>
          <p:txBody>
            <a:bodyPr wrap="none" rtlCol="0">
              <a:spAutoFit/>
            </a:bodyPr>
            <a:lstStyle/>
            <a:p>
              <a:r>
                <a:rPr lang="en-US" b="1" dirty="0" smtClean="0"/>
                <a:t>Processors</a:t>
              </a:r>
              <a:endParaRPr lang="en-US" b="1" dirty="0"/>
            </a:p>
          </p:txBody>
        </p:sp>
        <p:sp>
          <p:nvSpPr>
            <p:cNvPr id="19" name="Rounded Rectangle 18"/>
            <p:cNvSpPr/>
            <p:nvPr/>
          </p:nvSpPr>
          <p:spPr>
            <a:xfrm>
              <a:off x="5145154" y="6194322"/>
              <a:ext cx="692710" cy="6128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Actuators</a:t>
              </a:r>
              <a:endParaRPr lang="en-US" sz="900" dirty="0"/>
            </a:p>
          </p:txBody>
        </p:sp>
        <p:sp>
          <p:nvSpPr>
            <p:cNvPr id="22" name="Rounded Rectangle 21"/>
            <p:cNvSpPr/>
            <p:nvPr/>
          </p:nvSpPr>
          <p:spPr>
            <a:xfrm>
              <a:off x="5906509" y="6194322"/>
              <a:ext cx="692710" cy="6128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Sensors</a:t>
              </a:r>
              <a:endParaRPr lang="en-US" sz="900" dirty="0"/>
            </a:p>
          </p:txBody>
        </p:sp>
        <p:sp>
          <p:nvSpPr>
            <p:cNvPr id="8" name="Rounded Rectangle 7"/>
            <p:cNvSpPr/>
            <p:nvPr/>
          </p:nvSpPr>
          <p:spPr>
            <a:xfrm>
              <a:off x="2727735" y="2531818"/>
              <a:ext cx="1425943" cy="61615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Physiology State Engine</a:t>
              </a:r>
              <a:endParaRPr lang="en-US" sz="1600" dirty="0"/>
            </a:p>
          </p:txBody>
        </p:sp>
      </p:grpSp>
    </p:spTree>
    <p:extLst>
      <p:ext uri="{BB962C8B-B14F-4D97-AF65-F5344CB8AC3E}">
        <p14:creationId xmlns:p14="http://schemas.microsoft.com/office/powerpoint/2010/main" val="7573477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Open Standards  -</a:t>
            </a:r>
            <a:r>
              <a:rPr lang="en-US" dirty="0" smtClean="0"/>
              <a:t> </a:t>
            </a:r>
            <a:r>
              <a:rPr lang="en-US" sz="2800" b="1" dirty="0" smtClean="0"/>
              <a:t>CORE</a:t>
            </a:r>
            <a:endParaRPr lang="en-US" sz="2800" b="1" dirty="0"/>
          </a:p>
        </p:txBody>
      </p:sp>
      <p:sp>
        <p:nvSpPr>
          <p:cNvPr id="3" name="Content Placeholder 2"/>
          <p:cNvSpPr>
            <a:spLocks noGrp="1"/>
          </p:cNvSpPr>
          <p:nvPr>
            <p:ph idx="1"/>
          </p:nvPr>
        </p:nvSpPr>
        <p:spPr/>
        <p:txBody>
          <a:bodyPr>
            <a:normAutofit fontScale="77500" lnSpcReduction="20000"/>
          </a:bodyPr>
          <a:lstStyle/>
          <a:p>
            <a:r>
              <a:rPr lang="en-US" b="1" dirty="0" smtClean="0"/>
              <a:t>C</a:t>
            </a:r>
            <a:r>
              <a:rPr lang="en-US" dirty="0" smtClean="0"/>
              <a:t>entral </a:t>
            </a:r>
            <a:r>
              <a:rPr lang="en-US" b="1" dirty="0" smtClean="0"/>
              <a:t>O</a:t>
            </a:r>
            <a:r>
              <a:rPr lang="en-US" dirty="0" smtClean="0"/>
              <a:t>perating </a:t>
            </a:r>
            <a:r>
              <a:rPr lang="en-US" b="1" dirty="0" smtClean="0"/>
              <a:t>RE</a:t>
            </a:r>
            <a:r>
              <a:rPr lang="en-US" dirty="0" smtClean="0"/>
              <a:t>sources </a:t>
            </a:r>
            <a:r>
              <a:rPr lang="mr-IN" dirty="0" smtClean="0"/>
              <a:t>–</a:t>
            </a:r>
            <a:r>
              <a:rPr lang="en-US" dirty="0" smtClean="0"/>
              <a:t> </a:t>
            </a:r>
            <a:r>
              <a:rPr lang="en-US" b="1" dirty="0" smtClean="0"/>
              <a:t>CORE</a:t>
            </a:r>
          </a:p>
          <a:p>
            <a:pPr marL="457200" lvl="1" indent="0">
              <a:buNone/>
            </a:pPr>
            <a:r>
              <a:rPr lang="en-US" dirty="0" smtClean="0"/>
              <a:t>CORE is part of the AMM standard architecture and can be used by any segment that connects to the manikin through the standard connectors.  The performance specifications, technical drawing packages and a bill of material detailing the reference hardware system will be published through the AMM web site.</a:t>
            </a:r>
          </a:p>
          <a:p>
            <a:pPr lvl="1"/>
            <a:r>
              <a:rPr lang="en-US" dirty="0" smtClean="0"/>
              <a:t>Power</a:t>
            </a:r>
          </a:p>
          <a:p>
            <a:pPr marL="914400" lvl="2" indent="0">
              <a:buNone/>
            </a:pPr>
            <a:r>
              <a:rPr lang="en-US" dirty="0" smtClean="0"/>
              <a:t>The architecture includes a central Power Management and on-board power capability that can be housed in any segment or external to the manikin.  It can also be used to support the segments as independent Part Task Trainers.  That requires a power architecture that can work bi-directional and would allow multiple batteries in multiple segments.</a:t>
            </a:r>
          </a:p>
          <a:p>
            <a:pPr lvl="1"/>
            <a:r>
              <a:rPr lang="en-US" dirty="0" smtClean="0"/>
              <a:t>Air</a:t>
            </a:r>
          </a:p>
          <a:p>
            <a:pPr marL="914400" lvl="2" indent="0">
              <a:buNone/>
            </a:pPr>
            <a:r>
              <a:rPr lang="en-US" dirty="0" smtClean="0"/>
              <a:t>The </a:t>
            </a:r>
            <a:r>
              <a:rPr lang="en-US" dirty="0"/>
              <a:t>architecture includes a central </a:t>
            </a:r>
            <a:r>
              <a:rPr lang="en-US" dirty="0" smtClean="0"/>
              <a:t>pressurized air resource and manager that </a:t>
            </a:r>
            <a:r>
              <a:rPr lang="en-US" dirty="0"/>
              <a:t>can be </a:t>
            </a:r>
            <a:r>
              <a:rPr lang="en-US" dirty="0" smtClean="0"/>
              <a:t>used by any segment and housed </a:t>
            </a:r>
            <a:r>
              <a:rPr lang="en-US" dirty="0"/>
              <a:t>in any segment or external to the manikin.  It can also be used to support the </a:t>
            </a:r>
            <a:r>
              <a:rPr lang="en-US" dirty="0" smtClean="0"/>
              <a:t>segments </a:t>
            </a:r>
            <a:r>
              <a:rPr lang="en-US" dirty="0"/>
              <a:t>as independent Part Task Trainers. </a:t>
            </a:r>
            <a:endParaRPr lang="en-US" dirty="0" smtClean="0"/>
          </a:p>
          <a:p>
            <a:pPr lvl="1"/>
            <a:r>
              <a:rPr lang="en-US" dirty="0" smtClean="0"/>
              <a:t>Fluid</a:t>
            </a:r>
          </a:p>
          <a:p>
            <a:pPr marL="914400" lvl="2" indent="0">
              <a:buNone/>
            </a:pPr>
            <a:r>
              <a:rPr lang="en-US" dirty="0"/>
              <a:t>The architecture includes a central </a:t>
            </a:r>
            <a:r>
              <a:rPr lang="en-US" dirty="0" smtClean="0"/>
              <a:t>fluid resource and manager that </a:t>
            </a:r>
            <a:r>
              <a:rPr lang="en-US" dirty="0"/>
              <a:t>can be </a:t>
            </a:r>
            <a:r>
              <a:rPr lang="en-US" dirty="0" smtClean="0"/>
              <a:t>used by any segment and housed </a:t>
            </a:r>
            <a:r>
              <a:rPr lang="en-US" dirty="0"/>
              <a:t>in any segment or external to the manikin.  It can also be used to support the segments as independent Part Task Trainers. </a:t>
            </a:r>
          </a:p>
          <a:p>
            <a:pPr lvl="1"/>
            <a:endParaRPr lang="en-US" dirty="0"/>
          </a:p>
        </p:txBody>
      </p:sp>
    </p:spTree>
    <p:extLst>
      <p:ext uri="{BB962C8B-B14F-4D97-AF65-F5344CB8AC3E}">
        <p14:creationId xmlns:p14="http://schemas.microsoft.com/office/powerpoint/2010/main" val="204505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Standards - Connectors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89191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UW Theme1</Template>
  <TotalTime>5356</TotalTime>
  <Words>1375</Words>
  <Application>Microsoft Macintosh PowerPoint</Application>
  <PresentationFormat>Letter Paper (8.5x11 in)</PresentationFormat>
  <Paragraphs>364</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Calibri</vt:lpstr>
      <vt:lpstr>Calibri Light</vt:lpstr>
      <vt:lpstr>Consolas</vt:lpstr>
      <vt:lpstr>Mangal</vt:lpstr>
      <vt:lpstr>Arial</vt:lpstr>
      <vt:lpstr>Office Theme</vt:lpstr>
      <vt:lpstr>Discussion Book </vt:lpstr>
      <vt:lpstr>Design Principles</vt:lpstr>
      <vt:lpstr>AMM Platform –  The conduit for all aspects of Health Care Training</vt:lpstr>
      <vt:lpstr>Basic Operational Model with AMM</vt:lpstr>
      <vt:lpstr>Open Standards</vt:lpstr>
      <vt:lpstr>AMM Platform</vt:lpstr>
      <vt:lpstr>AMM Platform – Software &amp; Electronics</vt:lpstr>
      <vt:lpstr>Open Standards  - CORE</vt:lpstr>
      <vt:lpstr>Open Standards - Connectors</vt:lpstr>
      <vt:lpstr>Open Standards  - Reference Compute Modules </vt:lpstr>
      <vt:lpstr>Principal Data Objects</vt:lpstr>
      <vt:lpstr>Data Object - Learner</vt:lpstr>
      <vt:lpstr>Data Object – AMM Patient</vt:lpstr>
      <vt:lpstr>Data Object - Scenario</vt:lpstr>
      <vt:lpstr>Data Object – Patient Management</vt:lpstr>
      <vt:lpstr>Data Object – System Instance</vt:lpstr>
      <vt:lpstr>Educational Encounter</vt:lpstr>
      <vt:lpstr>Reference Data Sets</vt:lpstr>
      <vt:lpstr>Data Set – Physical Findings</vt:lpstr>
      <vt:lpstr>Data Set - Anatomy</vt:lpstr>
      <vt:lpstr>Data Set - Physiologic Variables</vt:lpstr>
      <vt:lpstr>Data Set – Systemic Response</vt:lpstr>
      <vt:lpstr>Data Set - Environment</vt:lpstr>
      <vt:lpstr>Data Model</vt:lpstr>
      <vt:lpstr>State Engine – Trigger Events</vt:lpstr>
      <vt:lpstr>Building Blocks</vt:lpstr>
      <vt:lpstr>System Data Sets</vt:lpstr>
      <vt:lpstr>Modules</vt:lpstr>
      <vt:lpstr>Peripheral Device Example Physical Exam Diagnostic Set</vt:lpstr>
      <vt:lpstr>Peripheral Device Example Patient Monitor</vt:lpstr>
      <vt:lpstr>Peripheral Device Example Anesthesia Machine</vt:lpstr>
      <vt:lpstr>Peripheral Software Example -  LMS</vt:lpstr>
      <vt:lpstr>Peripheral Software Example -  Scenario Creation Tool</vt:lpstr>
      <vt:lpstr>Peripheral Software Example -  Content Creation Tool</vt:lpstr>
      <vt:lpstr>PowerPoint Presentation</vt:lpstr>
      <vt:lpstr>What is AMM?</vt:lpstr>
      <vt:lpstr>What is AMM?</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Discussion Guide </dc:title>
  <dc:creator>David Hananel</dc:creator>
  <cp:lastModifiedBy>David Hananel</cp:lastModifiedBy>
  <cp:revision>83</cp:revision>
  <dcterms:created xsi:type="dcterms:W3CDTF">2017-08-16T04:15:30Z</dcterms:created>
  <dcterms:modified xsi:type="dcterms:W3CDTF">2017-09-03T18:02:43Z</dcterms:modified>
</cp:coreProperties>
</file>